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Lst>
  <p:notesMasterIdLst>
    <p:notesMasterId r:id="rId34"/>
  </p:notesMasterIdLst>
  <p:handoutMasterIdLst>
    <p:handoutMasterId r:id="rId35"/>
  </p:handoutMasterIdLst>
  <p:sldIdLst>
    <p:sldId id="1269" r:id="rId3"/>
    <p:sldId id="1882" r:id="rId4"/>
    <p:sldId id="1883" r:id="rId5"/>
    <p:sldId id="1323" r:id="rId6"/>
    <p:sldId id="1395" r:id="rId7"/>
    <p:sldId id="1428" r:id="rId8"/>
    <p:sldId id="1412" r:id="rId9"/>
    <p:sldId id="1411" r:id="rId10"/>
    <p:sldId id="1441" r:id="rId11"/>
    <p:sldId id="1439" r:id="rId12"/>
    <p:sldId id="1419" r:id="rId13"/>
    <p:sldId id="1442" r:id="rId14"/>
    <p:sldId id="1440" r:id="rId15"/>
    <p:sldId id="1429" r:id="rId16"/>
    <p:sldId id="1322" r:id="rId17"/>
    <p:sldId id="1362" r:id="rId18"/>
    <p:sldId id="1443" r:id="rId19"/>
    <p:sldId id="1444" r:id="rId20"/>
    <p:sldId id="1891" r:id="rId21"/>
    <p:sldId id="1430" r:id="rId22"/>
    <p:sldId id="765" r:id="rId23"/>
    <p:sldId id="1445" r:id="rId24"/>
    <p:sldId id="1446" r:id="rId25"/>
    <p:sldId id="1447" r:id="rId26"/>
    <p:sldId id="1431" r:id="rId27"/>
    <p:sldId id="1449" r:id="rId28"/>
    <p:sldId id="1886" r:id="rId29"/>
    <p:sldId id="1887" r:id="rId30"/>
    <p:sldId id="1432" r:id="rId31"/>
    <p:sldId id="1450" r:id="rId32"/>
    <p:sldId id="188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ry ten Kate" initials="KtK" lastIdx="1" clrIdx="0">
    <p:extLst>
      <p:ext uri="{19B8F6BF-5375-455C-9EA6-DF929625EA0E}">
        <p15:presenceInfo xmlns:p15="http://schemas.microsoft.com/office/powerpoint/2012/main" userId="699bd6b92490cd22" providerId="Windows Live"/>
      </p:ext>
    </p:extLst>
  </p:cmAuthor>
  <p:cmAuthor id="2" name="Amrei Von Hase" initials="avh" lastIdx="8" clrIdx="1"/>
  <p:cmAuthor id="3" name="Amrei von Hase" initials="AvH" lastIdx="51" clrIdx="2">
    <p:extLst>
      <p:ext uri="{19B8F6BF-5375-455C-9EA6-DF929625EA0E}">
        <p15:presenceInfo xmlns:p15="http://schemas.microsoft.com/office/powerpoint/2012/main" userId="S-1-5-21-1663678848-3357185033-1859186257-1129" providerId="AD"/>
      </p:ext>
    </p:extLst>
  </p:cmAuthor>
  <p:cmAuthor id="4" name="Kerry ten Kate" initials="KtK [2]" lastIdx="1" clrIdx="3">
    <p:extLst>
      <p:ext uri="{19B8F6BF-5375-455C-9EA6-DF929625EA0E}">
        <p15:presenceInfo xmlns:p15="http://schemas.microsoft.com/office/powerpoint/2012/main" userId="S::ktenkate@forest-trends.org::67650bd9-cb32-4116-a6be-54fa681420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A32"/>
    <a:srgbClr val="CC0000"/>
    <a:srgbClr val="009999"/>
    <a:srgbClr val="CC6600"/>
    <a:srgbClr val="D183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1383" autoAdjust="0"/>
  </p:normalViewPr>
  <p:slideViewPr>
    <p:cSldViewPr snapToGrid="0">
      <p:cViewPr varScale="1">
        <p:scale>
          <a:sx n="79" d="100"/>
          <a:sy n="79" d="100"/>
        </p:scale>
        <p:origin x="180" y="64"/>
      </p:cViewPr>
      <p:guideLst>
        <p:guide orient="horz" pos="2136"/>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p:cViewPr varScale="1">
        <p:scale>
          <a:sx n="47" d="100"/>
          <a:sy n="47" d="100"/>
        </p:scale>
        <p:origin x="2718"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8A64B0-8820-4446-B3FC-6DCE973207B7}" type="datetimeFigureOut">
              <a:rPr lang="en-US" smtClean="0"/>
              <a:t>2/17/2020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6DBFDE-8350-4B9E-8EB9-12048A222405}" type="slidenum">
              <a:rPr lang="en-US" smtClean="0"/>
              <a:t>‹#›</a:t>
            </a:fld>
            <a:endParaRPr lang="en-US"/>
          </a:p>
        </p:txBody>
      </p:sp>
    </p:spTree>
    <p:extLst>
      <p:ext uri="{BB962C8B-B14F-4D97-AF65-F5344CB8AC3E}">
        <p14:creationId xmlns:p14="http://schemas.microsoft.com/office/powerpoint/2010/main" val="10864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402FDA-DE64-40F6-8637-324925CF600C}" type="datetimeFigureOut">
              <a:rPr lang="en-GB" smtClean="0"/>
              <a:t>17/02/2020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DAD05-9F8E-438F-8658-A195C587F6E1}" type="slidenum">
              <a:rPr lang="en-GB" smtClean="0"/>
              <a:t>‹#›</a:t>
            </a:fld>
            <a:endParaRPr lang="en-GB"/>
          </a:p>
        </p:txBody>
      </p:sp>
    </p:spTree>
    <p:extLst>
      <p:ext uri="{BB962C8B-B14F-4D97-AF65-F5344CB8AC3E}">
        <p14:creationId xmlns:p14="http://schemas.microsoft.com/office/powerpoint/2010/main" val="3399442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est-trends.org/bbop/bbop-for-companies/planning_site_level_b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orest-trends.org/bbop/bbop-for-companies/examples-of-biodiversity-net-gai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orest-trends.org/bbop/bbop-for-companies/how-to-plan-for-biodiversity-net-gai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orest-trends.org/bbop/bbop-for-governments-igo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orest-trends.org/bbop/bbop-for-governments-igos/key-issue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estar.com.my/business/business-news/2016/03/29/rspo-suspension-negative-for-ioi-group/"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valuewalk.com/2017/11/ioi-corporation-berhad/"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snbank.nl/algemeen/duurzaamheid/duurzaamheidsbeleid/biodiversiteit/no-net-loss-of-biodiversity-in-2030.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asnbank.nl/algemeen/duurzaamheid/duurzaamheidsbeleid/biodiversiteit/no-net-loss-of-biodiversity-in-2030.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forest-trends.org/bbop/bbop-for-civil-society/help-my-community/"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orest-trends.org/bbop/bbop-for-civil-society/citize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orest-trends.org/bbop/bbop-for-companies/how-to-plan-for-biodiversity-net-gai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a:t>
            </a:fld>
            <a:endParaRPr lang="en-GB"/>
          </a:p>
        </p:txBody>
      </p:sp>
    </p:spTree>
    <p:extLst>
      <p:ext uri="{BB962C8B-B14F-4D97-AF65-F5344CB8AC3E}">
        <p14:creationId xmlns:p14="http://schemas.microsoft.com/office/powerpoint/2010/main" val="1778875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gn="just"/>
            <a:r>
              <a:rPr lang="en-GB" dirty="0">
                <a:hlinkClick r:id="rId3"/>
              </a:rPr>
              <a:t>https://www.forest-trends.org/bbop/bbop-for-companies/planning_site_level_bng/</a:t>
            </a:r>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10</a:t>
            </a:fld>
            <a:endParaRPr lang="en-US"/>
          </a:p>
        </p:txBody>
      </p:sp>
    </p:spTree>
    <p:extLst>
      <p:ext uri="{BB962C8B-B14F-4D97-AF65-F5344CB8AC3E}">
        <p14:creationId xmlns:p14="http://schemas.microsoft.com/office/powerpoint/2010/main" val="199423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gn="just"/>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11</a:t>
            </a:fld>
            <a:endParaRPr lang="en-US"/>
          </a:p>
        </p:txBody>
      </p:sp>
    </p:spTree>
    <p:extLst>
      <p:ext uri="{BB962C8B-B14F-4D97-AF65-F5344CB8AC3E}">
        <p14:creationId xmlns:p14="http://schemas.microsoft.com/office/powerpoint/2010/main" val="1051870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gn="just"/>
            <a:r>
              <a:rPr lang="en-GB" dirty="0">
                <a:hlinkClick r:id="rId3"/>
              </a:rPr>
              <a:t>https://www.forest-trends.org/bbop/bbop-for-companies/examples-of-biodiversity-net-gain/</a:t>
            </a:r>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12</a:t>
            </a:fld>
            <a:endParaRPr lang="en-US"/>
          </a:p>
        </p:txBody>
      </p:sp>
    </p:spTree>
    <p:extLst>
      <p:ext uri="{BB962C8B-B14F-4D97-AF65-F5344CB8AC3E}">
        <p14:creationId xmlns:p14="http://schemas.microsoft.com/office/powerpoint/2010/main" val="210346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gn="just"/>
            <a:r>
              <a:rPr lang="en-GB" dirty="0">
                <a:hlinkClick r:id="rId3"/>
              </a:rPr>
              <a:t>https://www.forest-trends.org/bbop/bbop-for-companies/how-to-plan-for-biodiversity-net-gain/</a:t>
            </a:r>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13</a:t>
            </a:fld>
            <a:endParaRPr lang="en-US"/>
          </a:p>
        </p:txBody>
      </p:sp>
    </p:spTree>
    <p:extLst>
      <p:ext uri="{BB962C8B-B14F-4D97-AF65-F5344CB8AC3E}">
        <p14:creationId xmlns:p14="http://schemas.microsoft.com/office/powerpoint/2010/main" val="272090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14</a:t>
            </a:fld>
            <a:endParaRPr lang="en-GB"/>
          </a:p>
        </p:txBody>
      </p:sp>
    </p:spTree>
    <p:extLst>
      <p:ext uri="{BB962C8B-B14F-4D97-AF65-F5344CB8AC3E}">
        <p14:creationId xmlns:p14="http://schemas.microsoft.com/office/powerpoint/2010/main" val="265888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2" name="Google Shape;1212;p130:notes"/>
          <p:cNvSpPr txBox="1">
            <a:spLocks noGrp="1"/>
          </p:cNvSpPr>
          <p:nvPr>
            <p:ph type="body" idx="1"/>
          </p:nvPr>
        </p:nvSpPr>
        <p:spPr>
          <a:xfrm>
            <a:off x="731520" y="4560570"/>
            <a:ext cx="5852160" cy="4416494"/>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r>
              <a:rPr lang="en-US" sz="1020" b="0" i="0" u="none" strike="noStrike" cap="none" dirty="0">
                <a:solidFill>
                  <a:schemeClr val="dk1"/>
                </a:solidFill>
                <a:latin typeface="Times New Roman"/>
                <a:ea typeface="Times New Roman"/>
                <a:cs typeface="Times New Roman"/>
                <a:sym typeface="Times New Roman"/>
              </a:rPr>
              <a:t>Government is faced with a broad range of potential roles in designing and administering NNL/ NG policies and offsetting systems. Perhaps most obviously, it is the policy-maker and regulator, a role in which it must weigh up the risks and opportunities of policy options and take into consideration the views of stakeholders as to the desirability and nature of NNL/NG policies. Government can also be the provider, curator and source of authoritative biodiversity data, a buyer and seller of offsets, a broker helping developers needing offsets to find the individuals, communities and organizations that can supply them, and the operator of the registry of credits. Government has an important role in setting standards for the various activities within the system (particularly assessment of mitigation measures, loss-gain calculations, biodiversity offset management plans, and generation of biodiversity credits by third parties). Government is also responsible for the processes that ensure the permanence of mitigation measures. A vital role of government is as monitor and enforcer of NNL/NG policy and of developers’ and offset providers’ individual project commitments under this policy. It also falls to government to decide how to allocate and manage land title.   </a:t>
            </a:r>
            <a:endParaRPr dirty="0"/>
          </a:p>
          <a:p>
            <a:pPr marL="0" marR="0" lvl="0" indent="0" algn="l" rtl="0">
              <a:lnSpc>
                <a:spcPct val="80000"/>
              </a:lnSpc>
              <a:spcBef>
                <a:spcPts val="0"/>
              </a:spcBef>
              <a:spcAft>
                <a:spcPts val="0"/>
              </a:spcAft>
              <a:buNone/>
            </a:pPr>
            <a:r>
              <a:rPr lang="en-US" sz="1020" b="0" i="0" u="none" strike="noStrike" cap="none" dirty="0">
                <a:solidFill>
                  <a:schemeClr val="dk1"/>
                </a:solidFill>
                <a:latin typeface="Times New Roman"/>
                <a:ea typeface="Times New Roman"/>
                <a:cs typeface="Times New Roman"/>
                <a:sym typeface="Times New Roman"/>
              </a:rPr>
              <a:t>Finally, if policy is to encourage third-party individuals, communities and organizations to generate and supply offsets, government has certain functions in stimulating and regulating the market. </a:t>
            </a:r>
            <a:endParaRPr sz="102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1020" b="0" i="0" u="none" strike="noStrike" cap="none" dirty="0">
                <a:solidFill>
                  <a:schemeClr val="dk1"/>
                </a:solidFill>
                <a:latin typeface="Times New Roman"/>
                <a:ea typeface="Times New Roman"/>
                <a:cs typeface="Times New Roman"/>
                <a:sym typeface="Times New Roman"/>
              </a:rPr>
              <a:t>Given this variety of roles, probity is vital, and government must identify and manage potential conflicts of interest between these roles. </a:t>
            </a:r>
            <a:endParaRPr sz="1020" b="0" i="0" u="none" strike="noStrike" cap="none" dirty="0">
              <a:solidFill>
                <a:schemeClr val="dk1"/>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C0504D"/>
              </a:buClr>
              <a:buSzPts val="1020"/>
              <a:buFont typeface="Arial"/>
              <a:buChar char="•"/>
            </a:pPr>
            <a:r>
              <a:rPr lang="en-US" sz="1020" b="0" i="0" u="none" strike="noStrike" cap="none" dirty="0">
                <a:solidFill>
                  <a:srgbClr val="C0504D"/>
                </a:solidFill>
                <a:latin typeface="Times New Roman"/>
                <a:ea typeface="Times New Roman"/>
                <a:cs typeface="Times New Roman"/>
                <a:sym typeface="Times New Roman"/>
              </a:rPr>
              <a:t>For example: The government as a developer of infrastructure projects (needing compensation/offsets) and as the regulator (specifying and enforcing requirements for biodiversity offsets).</a:t>
            </a:r>
            <a:endParaRPr sz="1020" b="0" i="0" u="none" strike="noStrike" cap="none" dirty="0">
              <a:solidFill>
                <a:srgbClr val="C0504D"/>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000000"/>
              </a:buClr>
              <a:buSzPts val="1020"/>
              <a:buFont typeface="Arial"/>
              <a:buChar char="•"/>
            </a:pPr>
            <a:r>
              <a:rPr lang="en-US" sz="1020" b="0" i="0" u="none" strike="noStrike" cap="none" dirty="0">
                <a:solidFill>
                  <a:srgbClr val="000000"/>
                </a:solidFill>
                <a:latin typeface="Times New Roman"/>
                <a:ea typeface="Times New Roman"/>
                <a:cs typeface="Times New Roman"/>
                <a:sym typeface="Times New Roman"/>
              </a:rPr>
              <a:t>How to avoid and manage potential conflicts of interest?  Key approaches include:</a:t>
            </a:r>
            <a:endParaRPr sz="1020" b="0" i="0" u="none" strike="noStrike" cap="none" dirty="0">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dirty="0">
                <a:solidFill>
                  <a:srgbClr val="000000"/>
                </a:solidFill>
                <a:latin typeface="Times New Roman"/>
                <a:ea typeface="Times New Roman"/>
                <a:cs typeface="Times New Roman"/>
                <a:sym typeface="Times New Roman"/>
              </a:rPr>
              <a:t>Good and transparent governance for consistency and accountability. </a:t>
            </a:r>
            <a:endParaRPr sz="1020" b="0" i="0" u="none" strike="noStrike" cap="none" dirty="0">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dirty="0">
                <a:solidFill>
                  <a:srgbClr val="000000"/>
                </a:solidFill>
                <a:latin typeface="Times New Roman"/>
                <a:ea typeface="Times New Roman"/>
                <a:cs typeface="Times New Roman"/>
                <a:sym typeface="Times New Roman"/>
              </a:rPr>
              <a:t>Independent  evaluation of mitigation measures and offsets/compensation, e.g. independent committees appointed by government and/or systems of accreditation of independent verifiers</a:t>
            </a:r>
            <a:endParaRPr sz="1020" b="0" i="0" u="none" strike="noStrike" cap="none" dirty="0">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dirty="0">
                <a:solidFill>
                  <a:srgbClr val="000000"/>
                </a:solidFill>
                <a:latin typeface="Times New Roman"/>
                <a:ea typeface="Times New Roman"/>
                <a:cs typeface="Times New Roman"/>
                <a:sym typeface="Times New Roman"/>
              </a:rPr>
              <a:t>Coordinated, clear guidance and processes</a:t>
            </a:r>
            <a:endParaRPr dirty="0"/>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dirty="0">
                <a:solidFill>
                  <a:srgbClr val="000000"/>
                </a:solidFill>
                <a:latin typeface="Times New Roman"/>
                <a:ea typeface="Times New Roman"/>
                <a:cs typeface="Times New Roman"/>
                <a:sym typeface="Times New Roman"/>
              </a:rPr>
              <a:t>Prepare a ‘Probity Plan’ in advance:  When COI could arise, how to be handled, who is responsible for resolving it, processes to follow.</a:t>
            </a:r>
            <a:endParaRPr sz="1020" b="0" i="0" u="none" strike="noStrike" cap="none" dirty="0">
              <a:solidFill>
                <a:srgbClr val="000000"/>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1" i="1" u="none" strike="noStrike" cap="none" dirty="0">
              <a:solidFill>
                <a:schemeClr val="dk1"/>
              </a:solidFill>
              <a:latin typeface="Times New Roman"/>
              <a:ea typeface="Times New Roman"/>
              <a:cs typeface="Times New Roman"/>
              <a:sym typeface="Times New Roman"/>
            </a:endParaRPr>
          </a:p>
        </p:txBody>
      </p:sp>
      <p:sp>
        <p:nvSpPr>
          <p:cNvPr id="1213" name="Google Shape;1213;p13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15</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38816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b="1" i="1"/>
          </a:p>
          <a:p>
            <a:endParaRPr lang="en-US"/>
          </a:p>
          <a:p>
            <a:endParaRPr lang="en-GB"/>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pPr>
                <a:defRPr/>
              </a:pPr>
              <a:t>16</a:t>
            </a:fld>
            <a:endParaRPr lang="en-US"/>
          </a:p>
        </p:txBody>
      </p:sp>
      <p:sp>
        <p:nvSpPr>
          <p:cNvPr id="2" name="Rectangle 1"/>
          <p:cNvSpPr/>
          <p:nvPr/>
        </p:nvSpPr>
        <p:spPr>
          <a:xfrm>
            <a:off x="647700" y="4598690"/>
            <a:ext cx="5676900" cy="4042132"/>
          </a:xfrm>
          <a:prstGeom prst="rect">
            <a:avLst/>
          </a:prstGeom>
        </p:spPr>
        <p:txBody>
          <a:bodyPr wrap="square">
            <a:spAutoFit/>
          </a:bodyPr>
          <a:lstStyle/>
          <a:p>
            <a:pPr>
              <a:lnSpc>
                <a:spcPts val="1400"/>
              </a:lnSpc>
              <a:spcAft>
                <a:spcPts val="0"/>
              </a:spcAft>
            </a:pPr>
            <a:r>
              <a:rPr lang="en-US" sz="1000" b="0" dirty="0">
                <a:latin typeface="+mj-lt"/>
                <a:ea typeface="Arial Unicode MS" panose="020B0604020202020204" pitchFamily="34" charset="-128"/>
                <a:cs typeface="Calibri" panose="020F0502020204030204" pitchFamily="34" charset="0"/>
              </a:rPr>
              <a:t>Potential conflicts of interest do not necessarily mean that governments cannot undertake a variety of roles relating to mitigation, including biodiversity offsets/compensation. However they mean that potential conflicts need to be </a:t>
            </a:r>
            <a:r>
              <a:rPr lang="en-US" sz="1000" u="sng" dirty="0">
                <a:latin typeface="+mj-lt"/>
                <a:ea typeface="Arial Unicode MS" panose="020B0604020202020204" pitchFamily="34" charset="-128"/>
                <a:cs typeface="Calibri" panose="020F0502020204030204" pitchFamily="34" charset="0"/>
              </a:rPr>
              <a:t>identified</a:t>
            </a:r>
            <a:r>
              <a:rPr lang="en-US" sz="1000" b="0" dirty="0">
                <a:latin typeface="+mj-lt"/>
                <a:ea typeface="Arial Unicode MS" panose="020B0604020202020204" pitchFamily="34" charset="-128"/>
                <a:cs typeface="Calibri" panose="020F0502020204030204" pitchFamily="34" charset="0"/>
              </a:rPr>
              <a:t> and arrangements put in place to </a:t>
            </a:r>
            <a:r>
              <a:rPr lang="en-US" sz="1000" u="sng" dirty="0">
                <a:latin typeface="+mj-lt"/>
                <a:ea typeface="Arial Unicode MS" panose="020B0604020202020204" pitchFamily="34" charset="-128"/>
                <a:cs typeface="Calibri" panose="020F0502020204030204" pitchFamily="34" charset="0"/>
              </a:rPr>
              <a:t>manage and resolve conflicts </a:t>
            </a:r>
            <a:r>
              <a:rPr lang="en-US" sz="1000" b="0" dirty="0">
                <a:latin typeface="+mj-lt"/>
                <a:ea typeface="Arial Unicode MS" panose="020B0604020202020204" pitchFamily="34" charset="-128"/>
                <a:cs typeface="Calibri" panose="020F0502020204030204" pitchFamily="34" charset="0"/>
              </a:rPr>
              <a:t>as they arise. This process is sometimes referred to as ‘probity’. Probity is a feature of the design and implementation of an offset system by government that is concerned with integrity in the process and ensuring that all parties are treated with fairness and equity, in a system with good governance.</a:t>
            </a:r>
            <a:endParaRPr lang="en-GB" sz="1000" b="0" dirty="0">
              <a:latin typeface="+mj-lt"/>
              <a:ea typeface="Times New Roman" panose="02020603050405020304" pitchFamily="18" charset="0"/>
            </a:endParaRPr>
          </a:p>
          <a:p>
            <a:pPr>
              <a:lnSpc>
                <a:spcPts val="1400"/>
              </a:lnSpc>
              <a:spcAft>
                <a:spcPts val="0"/>
              </a:spcAft>
            </a:pPr>
            <a:r>
              <a:rPr lang="en-US" sz="1000" b="0" dirty="0">
                <a:latin typeface="+mj-lt"/>
                <a:ea typeface="Arial Unicode MS" panose="020B0604020202020204" pitchFamily="34" charset="-128"/>
                <a:cs typeface="Calibri" panose="020F0502020204030204" pitchFamily="34" charset="0"/>
              </a:rPr>
              <a:t>  </a:t>
            </a:r>
            <a:endParaRPr lang="en-GB" sz="1000" b="0" dirty="0">
              <a:latin typeface="+mj-lt"/>
              <a:ea typeface="Times New Roman" panose="02020603050405020304" pitchFamily="18" charset="0"/>
            </a:endParaRPr>
          </a:p>
          <a:p>
            <a:pPr>
              <a:lnSpc>
                <a:spcPts val="1400"/>
              </a:lnSpc>
              <a:spcAft>
                <a:spcPts val="0"/>
              </a:spcAft>
            </a:pPr>
            <a:r>
              <a:rPr lang="en-US" sz="1000" b="0" dirty="0">
                <a:latin typeface="+mj-lt"/>
                <a:ea typeface="Arial Unicode MS" panose="020B0604020202020204" pitchFamily="34" charset="-128"/>
                <a:cs typeface="Calibri" panose="020F0502020204030204" pitchFamily="34" charset="0"/>
              </a:rPr>
              <a:t>Probity involves an examination of the processes involved in the various roles, describing and </a:t>
            </a:r>
            <a:r>
              <a:rPr lang="en-US" sz="1000" u="sng" dirty="0">
                <a:latin typeface="+mj-lt"/>
                <a:ea typeface="Arial Unicode MS" panose="020B0604020202020204" pitchFamily="34" charset="-128"/>
                <a:cs typeface="Calibri" panose="020F0502020204030204" pitchFamily="34" charset="0"/>
              </a:rPr>
              <a:t>separating</a:t>
            </a:r>
            <a:r>
              <a:rPr lang="en-US" sz="1000" b="0" dirty="0">
                <a:latin typeface="+mj-lt"/>
                <a:ea typeface="Arial Unicode MS" panose="020B0604020202020204" pitchFamily="34" charset="-128"/>
                <a:cs typeface="Calibri" panose="020F0502020204030204" pitchFamily="34" charset="0"/>
              </a:rPr>
              <a:t> </a:t>
            </a:r>
            <a:r>
              <a:rPr lang="en-US" sz="1000" u="sng" dirty="0">
                <a:latin typeface="+mj-lt"/>
                <a:ea typeface="Arial Unicode MS" panose="020B0604020202020204" pitchFamily="34" charset="-128"/>
                <a:cs typeface="Calibri" panose="020F0502020204030204" pitchFamily="34" charset="0"/>
              </a:rPr>
              <a:t>responsibilities</a:t>
            </a:r>
            <a:r>
              <a:rPr lang="en-US" sz="1000" b="0" dirty="0">
                <a:latin typeface="+mj-lt"/>
                <a:ea typeface="Arial Unicode MS" panose="020B0604020202020204" pitchFamily="34" charset="-128"/>
                <a:cs typeface="Calibri" panose="020F0502020204030204" pitchFamily="34" charset="0"/>
              </a:rPr>
              <a:t> and identifying issues including conflicts of interest, confidentiality, information handling and decision-making. Usually a probity plan is prepared by an independent probity adviser that sets out in advance how these issues will be handled. Measures included in probity plans include the clear separation of decision-making, secure arrangements for handling information and formal declarations of personal conflicts of interest. The independent probity adviser will generally review operations from time to time and provide a report to the various parties on compliance with the probity principles and the other provisions of the probity plan.</a:t>
            </a:r>
            <a:endParaRPr lang="en-GB" sz="1000" b="0" dirty="0">
              <a:latin typeface="+mj-lt"/>
              <a:ea typeface="Times New Roman" panose="02020603050405020304" pitchFamily="18" charset="0"/>
            </a:endParaRPr>
          </a:p>
          <a:p>
            <a:pPr>
              <a:lnSpc>
                <a:spcPts val="1400"/>
              </a:lnSpc>
              <a:spcAft>
                <a:spcPts val="0"/>
              </a:spcAft>
            </a:pPr>
            <a:r>
              <a:rPr lang="en-US" sz="1000" b="0" dirty="0">
                <a:latin typeface="+mj-lt"/>
                <a:ea typeface="Arial Unicode MS" panose="020B0604020202020204" pitchFamily="34" charset="-128"/>
                <a:cs typeface="Calibri" panose="020F0502020204030204" pitchFamily="34" charset="0"/>
              </a:rPr>
              <a:t> </a:t>
            </a:r>
            <a:endParaRPr lang="en-GB" sz="1000" b="0" dirty="0">
              <a:latin typeface="+mj-lt"/>
              <a:ea typeface="Times New Roman" panose="02020603050405020304" pitchFamily="18" charset="0"/>
            </a:endParaRPr>
          </a:p>
          <a:p>
            <a:pPr>
              <a:spcAft>
                <a:spcPts val="0"/>
              </a:spcAft>
            </a:pPr>
            <a:r>
              <a:rPr lang="en-US" sz="1000" b="0" dirty="0">
                <a:latin typeface="+mj-lt"/>
                <a:ea typeface="Arial Unicode MS" panose="020B0604020202020204" pitchFamily="34" charset="-128"/>
                <a:cs typeface="Calibri" panose="020F0502020204030204" pitchFamily="34" charset="0"/>
              </a:rPr>
              <a:t>In additional to the points above, which relate to potential conflicts of interest as a result of the distinct roles of government in NNL/NG systems, another type of perceived conflict may arise from how government </a:t>
            </a:r>
            <a:r>
              <a:rPr lang="en-US" sz="1000" u="sng" dirty="0">
                <a:latin typeface="+mj-lt"/>
                <a:ea typeface="Arial Unicode MS" panose="020B0604020202020204" pitchFamily="34" charset="-128"/>
                <a:cs typeface="Calibri" panose="020F0502020204030204" pitchFamily="34" charset="0"/>
              </a:rPr>
              <a:t>embeds NNL/NG within public policy</a:t>
            </a:r>
            <a:r>
              <a:rPr lang="en-US" sz="1000" b="0" dirty="0">
                <a:latin typeface="+mj-lt"/>
                <a:ea typeface="Arial Unicode MS" panose="020B0604020202020204" pitchFamily="34" charset="-128"/>
                <a:cs typeface="Calibri" panose="020F0502020204030204" pitchFamily="34" charset="0"/>
              </a:rPr>
              <a:t>. For instance, some would see a conflict between government’s obligation to dedicate public funds to conservation and any ‘cost shifting’, in which the public funding for conservation is reduced because the cost is passed on to private developers through offset requirements. </a:t>
            </a:r>
            <a:endParaRPr lang="en-GB" sz="1000" b="0" dirty="0">
              <a:latin typeface="+mj-lt"/>
              <a:ea typeface="Times New Roman" panose="02020603050405020304" pitchFamily="18" charset="0"/>
            </a:endParaRPr>
          </a:p>
          <a:p>
            <a:pPr>
              <a:spcAft>
                <a:spcPts val="0"/>
              </a:spcAft>
            </a:pPr>
            <a:r>
              <a:rPr lang="en-US" sz="1000" b="0" dirty="0">
                <a:latin typeface="+mj-lt"/>
                <a:ea typeface="Times New Roman" panose="02020603050405020304" pitchFamily="18" charset="0"/>
              </a:rPr>
              <a:t> </a:t>
            </a:r>
            <a:endParaRPr lang="en-GB" sz="1000" b="0" dirty="0">
              <a:effectLst/>
              <a:latin typeface="+mj-lt"/>
              <a:ea typeface="Times New Roman" panose="02020603050405020304" pitchFamily="18" charset="0"/>
            </a:endParaRPr>
          </a:p>
        </p:txBody>
      </p:sp>
    </p:spTree>
    <p:extLst>
      <p:ext uri="{BB962C8B-B14F-4D97-AF65-F5344CB8AC3E}">
        <p14:creationId xmlns:p14="http://schemas.microsoft.com/office/powerpoint/2010/main" val="3525670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nSpc>
                <a:spcPct val="107000"/>
              </a:lnSpc>
              <a:spcAft>
                <a:spcPts val="800"/>
              </a:spcAft>
            </a:pPr>
            <a:r>
              <a:rPr lang="en-GB" dirty="0">
                <a:hlinkClick r:id="rId3"/>
              </a:rPr>
              <a:t>https://www.forest-trends.org/bbop/bbop-for-governments-igos/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17</a:t>
            </a:fld>
            <a:endParaRPr lang="en-US"/>
          </a:p>
        </p:txBody>
      </p:sp>
    </p:spTree>
    <p:extLst>
      <p:ext uri="{BB962C8B-B14F-4D97-AF65-F5344CB8AC3E}">
        <p14:creationId xmlns:p14="http://schemas.microsoft.com/office/powerpoint/2010/main" val="3074097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nSpc>
                <a:spcPct val="107000"/>
              </a:lnSpc>
              <a:spcAft>
                <a:spcPts val="800"/>
              </a:spcAft>
            </a:pPr>
            <a:r>
              <a:rPr lang="en-GB" u="sng" dirty="0">
                <a:solidFill>
                  <a:srgbClr val="0000FF"/>
                </a:solidFill>
                <a:latin typeface="Calibri" panose="020F0502020204030204" pitchFamily="34" charset="0"/>
                <a:ea typeface="Times New Roman" panose="02020603050405020304" pitchFamily="18" charset="0"/>
                <a:cs typeface="Times New Roman" panose="02020603050405020304" pitchFamily="18" charset="0"/>
                <a:hlinkClick r:id="rId3"/>
              </a:rPr>
              <a:t>https://www.forest-trends.org/bbop/bbop-for-governments-igos/key-issues/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18</a:t>
            </a:fld>
            <a:endParaRPr lang="en-US"/>
          </a:p>
        </p:txBody>
      </p:sp>
    </p:spTree>
    <p:extLst>
      <p:ext uri="{BB962C8B-B14F-4D97-AF65-F5344CB8AC3E}">
        <p14:creationId xmlns:p14="http://schemas.microsoft.com/office/powerpoint/2010/main" val="2519212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2" name="Google Shape;1212;p130:notes"/>
          <p:cNvSpPr txBox="1">
            <a:spLocks noGrp="1"/>
          </p:cNvSpPr>
          <p:nvPr>
            <p:ph type="body" idx="1"/>
          </p:nvPr>
        </p:nvSpPr>
        <p:spPr>
          <a:xfrm>
            <a:off x="731520" y="4560570"/>
            <a:ext cx="5852160" cy="4416494"/>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endParaRPr sz="1020" b="1" i="1" u="none" strike="noStrike" cap="none" dirty="0">
              <a:solidFill>
                <a:schemeClr val="dk1"/>
              </a:solidFill>
              <a:latin typeface="Times New Roman"/>
              <a:ea typeface="Times New Roman"/>
              <a:cs typeface="Times New Roman"/>
              <a:sym typeface="Times New Roman"/>
            </a:endParaRPr>
          </a:p>
        </p:txBody>
      </p:sp>
      <p:sp>
        <p:nvSpPr>
          <p:cNvPr id="1213" name="Google Shape;1213;p13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19</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7739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2</a:t>
            </a:fld>
            <a:endParaRPr lang="en-GB"/>
          </a:p>
        </p:txBody>
      </p:sp>
    </p:spTree>
    <p:extLst>
      <p:ext uri="{BB962C8B-B14F-4D97-AF65-F5344CB8AC3E}">
        <p14:creationId xmlns:p14="http://schemas.microsoft.com/office/powerpoint/2010/main" val="1232980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20</a:t>
            </a:fld>
            <a:endParaRPr lang="en-GB"/>
          </a:p>
        </p:txBody>
      </p:sp>
    </p:spTree>
    <p:extLst>
      <p:ext uri="{BB962C8B-B14F-4D97-AF65-F5344CB8AC3E}">
        <p14:creationId xmlns:p14="http://schemas.microsoft.com/office/powerpoint/2010/main" val="786639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A particular challenge for the companies, regulators, banks and advisers involved in offset design is to coordinate three processes that tend to have rather different timelines:</a:t>
            </a:r>
          </a:p>
          <a:p>
            <a:pPr marL="231775" indent="-231775">
              <a:spcBef>
                <a:spcPct val="0"/>
              </a:spcBef>
              <a:buFont typeface="Arial" pitchFamily="34" charset="0"/>
              <a:buChar char="•"/>
            </a:pPr>
            <a:r>
              <a:rPr lang="en-US" b="1" dirty="0"/>
              <a:t>The environmental and biodiversity timeline:  </a:t>
            </a:r>
            <a:r>
              <a:rPr lang="en-US" dirty="0"/>
              <a:t>to understand a project’s impacts on biodiversity and design appropriate mitigation measures, including an offset, it is necessary to have adequate biodiversity data.  This  can require fieldwork which can be time-consuming, especially if it is important to have  data from different seasons.  This doesn’t always fit neatly with the project and financial lifecycles.</a:t>
            </a:r>
          </a:p>
          <a:p>
            <a:pPr marL="231775" indent="-231775">
              <a:spcBef>
                <a:spcPct val="0"/>
              </a:spcBef>
              <a:buFont typeface="Arial" pitchFamily="34" charset="0"/>
              <a:buChar char="•"/>
            </a:pPr>
            <a:r>
              <a:rPr lang="en-US" b="1" dirty="0"/>
              <a:t>The project lifecycle:  </a:t>
            </a:r>
            <a:r>
              <a:rPr lang="en-US" dirty="0"/>
              <a:t>this starts at the pre-feasibility stage and extends to post-closure, often over many decades.  It can be challenging to match this up to the environmental and financial project cycles.</a:t>
            </a:r>
          </a:p>
          <a:p>
            <a:pPr marL="231775" indent="-231775">
              <a:spcBef>
                <a:spcPct val="0"/>
              </a:spcBef>
              <a:buFont typeface="Arial" pitchFamily="34" charset="0"/>
              <a:buChar char="•"/>
            </a:pPr>
            <a:r>
              <a:rPr lang="en-US" b="1" dirty="0"/>
              <a:t>The  financial timeline:  </a:t>
            </a:r>
            <a:r>
              <a:rPr lang="en-US" dirty="0"/>
              <a:t>Investors and lenders bring their own requirements  (including offset requirements) into the process.  Sometimes they are involved from the earliest stages in the project lifecycle, and sometimes they only become involved with the client company once construction has started (and avoidance and </a:t>
            </a:r>
            <a:r>
              <a:rPr lang="en-US" dirty="0" err="1"/>
              <a:t>minimisation</a:t>
            </a:r>
            <a:r>
              <a:rPr lang="en-US" dirty="0"/>
              <a:t> measures can no longer be altered).  Another challenge is that the period of time between the first discussions between bank and client (</a:t>
            </a:r>
            <a:r>
              <a:rPr lang="en-US" dirty="0" err="1"/>
              <a:t>eg</a:t>
            </a:r>
            <a:r>
              <a:rPr lang="en-US" dirty="0"/>
              <a:t> discussions which lead a particular bank to be selected as  Mandated Lead Arranger and credit approval and financial close is often very short.  The Structured Finance Director and Deal Team are often quite unfamiliar with  biodiversity issues, including the contents of IFC Performance Standard 6.  It may be the job of  the environmental specialists  in the bank’s Deal Team to explain this to their colleagues, and make the case for baseline work for biodiversity.  They may have little time and information as the basis for this.</a:t>
            </a:r>
          </a:p>
          <a:p>
            <a:pPr>
              <a:spcBef>
                <a:spcPct val="0"/>
              </a:spcBef>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859337-2174-4C25-A555-C4B864036A70}" type="slidenum">
              <a:rPr lang="en-US">
                <a:solidFill>
                  <a:prstClr val="black"/>
                </a:solidFill>
              </a:rPr>
              <a:pPr fontAlgn="base">
                <a:spcBef>
                  <a:spcPct val="0"/>
                </a:spcBef>
                <a:spcAft>
                  <a:spcPct val="0"/>
                </a:spcAft>
              </a:pPr>
              <a:t>21</a:t>
            </a:fld>
            <a:endParaRPr lang="en-US">
              <a:solidFill>
                <a:prstClr val="black"/>
              </a:solidFill>
            </a:endParaRPr>
          </a:p>
        </p:txBody>
      </p:sp>
    </p:spTree>
    <p:extLst>
      <p:ext uri="{BB962C8B-B14F-4D97-AF65-F5344CB8AC3E}">
        <p14:creationId xmlns:p14="http://schemas.microsoft.com/office/powerpoint/2010/main" val="3221979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r>
              <a:rPr lang="en-GB" dirty="0"/>
              <a:t>The main impact of financial institutions on biodiversity stems from their investment decisions and the impacts of the projects, companies and countries in which they invest.  Investments that entail land-use change, carbon emissions and water pollution, for instance, cause a loss of biodiversity.  The loss of biodiversity can cause and be associated with financial risk.  By way of illustration, when the IOI Group lost its certification under the Round Table for Sustainable Palm Oil and major suppliers stopped sourcing from the company, its share price dropped by 7% and its market capitalisation by 17%. Examples such as this point to the fact that there can be material financial risk and opportunity associated with impacts and dependence on biodiversity.  </a:t>
            </a:r>
            <a:r>
              <a:rPr lang="en-GB" u="sng" dirty="0">
                <a:hlinkClick r:id="rId3"/>
              </a:rPr>
              <a:t>https://www.thestar.com.my/business/business-news/2016/03/29/rspo-suspension-negative-for-ioi-group/</a:t>
            </a:r>
            <a:r>
              <a:rPr lang="en-GB" dirty="0"/>
              <a:t> </a:t>
            </a:r>
          </a:p>
          <a:p>
            <a:r>
              <a:rPr lang="en-GB" u="sng" dirty="0">
                <a:hlinkClick r:id="rId4"/>
              </a:rPr>
              <a:t>https://www.valuewalk.com/2017/11/ioi-corporation-berhad/</a:t>
            </a:r>
            <a:r>
              <a:rPr lang="en-GB" dirty="0"/>
              <a:t> Including BNG in an ESG policy, investment strategy and engagement can drive a clear goal and positive impact through investments, and serve as part of the basis of well-informed investment decisions. BNG can serve as an aspirational goal in the realm of finance and impact investing. Commitment by the board to include BNG in an ESG investment strategy and policy will enable a financial institution to work towards BNG, allocating the necessary resources to doing so. </a:t>
            </a: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22</a:t>
            </a:fld>
            <a:endParaRPr lang="en-US"/>
          </a:p>
        </p:txBody>
      </p:sp>
    </p:spTree>
    <p:extLst>
      <p:ext uri="{BB962C8B-B14F-4D97-AF65-F5344CB8AC3E}">
        <p14:creationId xmlns:p14="http://schemas.microsoft.com/office/powerpoint/2010/main" val="1203315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fontScale="85000" lnSpcReduction="20000"/>
          </a:bodyPr>
          <a:lstStyle/>
          <a:p>
            <a:r>
              <a:rPr lang="en-GB" dirty="0"/>
              <a:t>Financial institutions can approach biodiversity with a range of levels of ambition, which can usually be described in terms of the goal set and the scope of activities it covers.  The goal can range from very general qualitative formulations such as ‘improving outcomes for biodiversity’ or ‘enhancing biodiversity’ to more specific quantitative commitments to Zero Net Deforestation, No Net Loss, Biodiversity Net Gain (or Net Positive Impact), accompanied by clear definitions, metrics and frames of reference.  For instance, in 2017, ASN Bank committed to ‘No net loss of biodiversity as a result of all of our loans and investments by 2030’, and in 2018, raised its level of ambition to a goal of ‘Net Positive Impact’. The scope can range from individual funds to specific asset classes to the whole investment portfolio.</a:t>
            </a:r>
          </a:p>
          <a:p>
            <a:r>
              <a:rPr lang="en-GB" u="sng" dirty="0">
                <a:hlinkClick r:id="rId3"/>
              </a:rPr>
              <a:t>https://www.asnbank.nl/algemeen/duurzaamheid/duurzaamheidsbeleid/biodiversiteit/no-net-loss-of-biodiversity-in-2030.html</a:t>
            </a:r>
            <a:endParaRPr lang="en-GB" u="sng" dirty="0"/>
          </a:p>
          <a:p>
            <a:endParaRPr lang="en-GB" u="sng" dirty="0"/>
          </a:p>
          <a:p>
            <a:r>
              <a:rPr lang="en-US" dirty="0"/>
              <a:t>A helpful first stage in addressing impacts on biodiversity through investment can be a mapping exercise at a portfolio level in order to understand the footprint of the financial institution and its investment universe against biodiversity risk and opportunity. </a:t>
            </a:r>
            <a:r>
              <a:rPr lang="en-GB" dirty="0"/>
              <a:t>Financial institutions can review companies’ exposure to biodiversity risk and opportunity (for example, because of operations near to high biodiversity value areas, or particularly high dependence on biodiversity and ecosystem services - for instance, pollination).  This can be used to define “high-risk” companies on which to focus and prioritise activity. </a:t>
            </a:r>
          </a:p>
          <a:p>
            <a:r>
              <a:rPr lang="en-US" dirty="0"/>
              <a:t>A number of financial institutions are developing methodologies and undertaking assessments that reveal the impacts of the investments in their portfolios on biodiversity.  Typical steps in such ‘</a:t>
            </a:r>
            <a:r>
              <a:rPr lang="en-US" dirty="0" err="1"/>
              <a:t>footprinting</a:t>
            </a:r>
            <a:r>
              <a:rPr lang="en-US" dirty="0"/>
              <a:t>’ can involve d</a:t>
            </a:r>
            <a:r>
              <a:rPr lang="en-GB" dirty="0" err="1"/>
              <a:t>efining</a:t>
            </a:r>
            <a:r>
              <a:rPr lang="en-GB" dirty="0"/>
              <a:t> the boundary of the economic activities to be investigated as part of the footprint, then collecting data and finally calculating the footprint. </a:t>
            </a:r>
            <a:r>
              <a:rPr lang="en-US" dirty="0"/>
              <a:t>An example is the methodology developed by ASN bank, illustrated in Figure 7. Common ground on biodiversity </a:t>
            </a:r>
            <a:r>
              <a:rPr lang="en-US" dirty="0" err="1"/>
              <a:t>footprinting</a:t>
            </a:r>
            <a:r>
              <a:rPr lang="en-US" dirty="0"/>
              <a:t> requirements is now being developed by </a:t>
            </a:r>
            <a:r>
              <a:rPr lang="en-GB" dirty="0"/>
              <a:t>ASN Bank, ACTIAM, Finance in Motion and CDC </a:t>
            </a:r>
            <a:r>
              <a:rPr lang="en-GB" dirty="0" err="1"/>
              <a:t>Biodiversité</a:t>
            </a:r>
            <a:r>
              <a:rPr lang="en-GB" dirty="0"/>
              <a:t>, developed in cooperation with CREM and </a:t>
            </a:r>
            <a:r>
              <a:rPr lang="en-GB" dirty="0" err="1"/>
              <a:t>PRé</a:t>
            </a:r>
            <a:r>
              <a:rPr lang="en-GB" dirty="0"/>
              <a:t> Consultants. For more information, see  BBOP Corporate Roadmap Technical Notes/</a:t>
            </a:r>
            <a:r>
              <a:rPr lang="en-GB" b="1" cap="all" dirty="0"/>
              <a:t>Technical Note 19</a:t>
            </a:r>
            <a:r>
              <a:rPr lang="en-US" dirty="0"/>
              <a: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23</a:t>
            </a:fld>
            <a:endParaRPr lang="en-US"/>
          </a:p>
        </p:txBody>
      </p:sp>
    </p:spTree>
    <p:extLst>
      <p:ext uri="{BB962C8B-B14F-4D97-AF65-F5344CB8AC3E}">
        <p14:creationId xmlns:p14="http://schemas.microsoft.com/office/powerpoint/2010/main" val="3091987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r>
              <a:rPr lang="en-GB" dirty="0"/>
              <a:t>Financial institutions can approach biodiversity with a range of levels of ambition, which can usually be described in terms of the goal set and the scope of activities it covers.  The goal can range from very general qualitative formulations such as ‘improving outcomes for biodiversity’ or ‘enhancing biodiversity’ to more specific quantitative commitments to Zero Net Deforestation, No Net Loss, Biodiversity Net Gain (or Net Positive Impact), accompanied by clear definitions, metrics and frames of reference.  For instance, in 2017, ASN Bank committed to ‘No net loss of biodiversity as a result of all of our loans and investments by 2030’, and in 2018, raised its level of ambition to a goal of ‘Net Positive Impact’. The scope can range from individual funds to specific asset classes to the whole investment portfolio.</a:t>
            </a:r>
          </a:p>
          <a:p>
            <a:r>
              <a:rPr lang="en-GB" u="sng" dirty="0">
                <a:hlinkClick r:id="rId3"/>
              </a:rPr>
              <a:t>https://www.asnbank.nl/algemeen/duurzaamheid/duurzaamheidsbeleid/biodiversiteit/no-net-loss-of-biodiversity-in-2030.html</a:t>
            </a:r>
            <a:endParaRPr lang="en-GB" dirty="0"/>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24</a:t>
            </a:fld>
            <a:endParaRPr lang="en-US"/>
          </a:p>
        </p:txBody>
      </p:sp>
    </p:spTree>
    <p:extLst>
      <p:ext uri="{BB962C8B-B14F-4D97-AF65-F5344CB8AC3E}">
        <p14:creationId xmlns:p14="http://schemas.microsoft.com/office/powerpoint/2010/main" val="971668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25</a:t>
            </a:fld>
            <a:endParaRPr lang="en-GB"/>
          </a:p>
        </p:txBody>
      </p:sp>
    </p:spTree>
    <p:extLst>
      <p:ext uri="{BB962C8B-B14F-4D97-AF65-F5344CB8AC3E}">
        <p14:creationId xmlns:p14="http://schemas.microsoft.com/office/powerpoint/2010/main" val="166140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r>
              <a:rPr lang="en-GB" dirty="0"/>
              <a:t>Individuals, households and communities value and rely on biodiversity and ecosystem services for their livelihoods and quality of life. They are affected by governments’ policies development and conservation.  They can also be affected by specific development projects (e.g. a new road or mine) and any mitigation measures – including biodiversity offsets – put in place to address the projects’ impacts on biodiversity.  The knowledge of local communities and indigenous peoples about biodiversity can help set appropriate scientific targets for conservation. Citizens and community groups can help shape policy and also the mitigation measures for specific projects, and be aware of tools to help ensure they are not left any worse off as a result of projects and mitigation measures. They can monitor biodiversity and the results of development and conservation activities to see whether commitments to Biodiversity Net Gain are being met, and they can hold governments, companies and banks to account for their performance</a:t>
            </a:r>
          </a:p>
          <a:p>
            <a:endParaRPr lang="en-GB" u="sng" dirty="0">
              <a:hlinkClick r:id="rId3"/>
            </a:endParaRPr>
          </a:p>
          <a:p>
            <a:r>
              <a:rPr lang="en-GB" u="sng" dirty="0">
                <a:hlinkClick r:id="rId3"/>
              </a:rPr>
              <a:t>See </a:t>
            </a:r>
          </a:p>
          <a:p>
            <a:r>
              <a:rPr lang="en-GB" u="sng" dirty="0">
                <a:hlinkClick r:id="rId3"/>
              </a:rPr>
              <a:t>https://www.forest-trends.org/bbop/bbop-for-civil-society/help-my-community/</a:t>
            </a:r>
            <a:endParaRPr lang="en-GB" dirty="0"/>
          </a:p>
          <a:p>
            <a:r>
              <a:rPr lang="en-GB" u="sng" dirty="0">
                <a:hlinkClick r:id="rId4"/>
              </a:rPr>
              <a:t>https://www.forest-trends.org/bbop/bbop-for-civil-society/citizen/</a:t>
            </a:r>
            <a:endParaRPr lang="en-GB" u="sng" dirty="0"/>
          </a:p>
          <a:p>
            <a:endParaRPr lang="en-GB" dirty="0"/>
          </a:p>
          <a:p>
            <a:r>
              <a:rPr lang="en-GB" dirty="0"/>
              <a:t>….And see Module XXXX</a:t>
            </a: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26</a:t>
            </a:fld>
            <a:endParaRPr lang="en-US"/>
          </a:p>
        </p:txBody>
      </p:sp>
    </p:spTree>
    <p:extLst>
      <p:ext uri="{BB962C8B-B14F-4D97-AF65-F5344CB8AC3E}">
        <p14:creationId xmlns:p14="http://schemas.microsoft.com/office/powerpoint/2010/main" val="2344442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endParaRPr lang="en-GB" dirty="0"/>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27</a:t>
            </a:fld>
            <a:endParaRPr lang="en-US"/>
          </a:p>
        </p:txBody>
      </p:sp>
    </p:spTree>
    <p:extLst>
      <p:ext uri="{BB962C8B-B14F-4D97-AF65-F5344CB8AC3E}">
        <p14:creationId xmlns:p14="http://schemas.microsoft.com/office/powerpoint/2010/main" val="1648658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28</a:t>
            </a:fld>
            <a:endParaRPr lang="en-GB"/>
          </a:p>
        </p:txBody>
      </p:sp>
    </p:spTree>
    <p:extLst>
      <p:ext uri="{BB962C8B-B14F-4D97-AF65-F5344CB8AC3E}">
        <p14:creationId xmlns:p14="http://schemas.microsoft.com/office/powerpoint/2010/main" val="1559118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29</a:t>
            </a:fld>
            <a:endParaRPr lang="en-GB"/>
          </a:p>
        </p:txBody>
      </p:sp>
    </p:spTree>
    <p:extLst>
      <p:ext uri="{BB962C8B-B14F-4D97-AF65-F5344CB8AC3E}">
        <p14:creationId xmlns:p14="http://schemas.microsoft.com/office/powerpoint/2010/main" val="381325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a:t>
            </a:fld>
            <a:endParaRPr lang="en-GB"/>
          </a:p>
        </p:txBody>
      </p:sp>
    </p:spTree>
    <p:extLst>
      <p:ext uri="{BB962C8B-B14F-4D97-AF65-F5344CB8AC3E}">
        <p14:creationId xmlns:p14="http://schemas.microsoft.com/office/powerpoint/2010/main" val="3724637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r>
              <a:rPr lang="en-US" dirty="0"/>
              <a:t>People working for conservation NGOs (‘non governmental </a:t>
            </a:r>
            <a:r>
              <a:rPr lang="en-US" dirty="0" err="1"/>
              <a:t>organisations’</a:t>
            </a:r>
            <a:r>
              <a:rPr lang="en-US" dirty="0"/>
              <a:t>), and members of universities, research institutes, botanical gardens, herbaria, zoos and aquaria, have skills and expertise vital for working towards Biodiversity Net Gain, No Net Loss or related goals.  Their knowledge of biodiversity can help set appropriate scientific targets for conservation and establish the baselines, exchange rules and metrics needed to define government and corporate policies on Biodiversity Net Gain and similar goals. They can advise and enter into partnerships with government agencies and companies to help them develop and apply best practice.  They can undertake fieldwork and deliver conservation outcomes on land and in the sea that contribute towards Biodiversity Net Gain. They can undertake monitoring to see whether commitments to Biodiversity Net Gain are being met, and they can help hold governments, companies and banks accountable for their commitments.</a:t>
            </a:r>
            <a:endParaRPr lang="en-GB" dirty="0"/>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30</a:t>
            </a:fld>
            <a:endParaRPr lang="en-US"/>
          </a:p>
        </p:txBody>
      </p:sp>
    </p:spTree>
    <p:extLst>
      <p:ext uri="{BB962C8B-B14F-4D97-AF65-F5344CB8AC3E}">
        <p14:creationId xmlns:p14="http://schemas.microsoft.com/office/powerpoint/2010/main" val="3687773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BDAD05-9F8E-438F-8658-A195C587F6E1}" type="slidenum">
              <a:rPr lang="en-GB" smtClean="0"/>
              <a:t>31</a:t>
            </a:fld>
            <a:endParaRPr lang="en-GB"/>
          </a:p>
        </p:txBody>
      </p:sp>
    </p:spTree>
    <p:extLst>
      <p:ext uri="{BB962C8B-B14F-4D97-AF65-F5344CB8AC3E}">
        <p14:creationId xmlns:p14="http://schemas.microsoft.com/office/powerpoint/2010/main" val="101972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629920" y="4572000"/>
            <a:ext cx="5542280" cy="3429000"/>
          </a:xfrm>
          <a:noFill/>
          <a:ln/>
        </p:spPr>
        <p:txBody>
          <a:bodyPr/>
          <a:lstStyle/>
          <a:p>
            <a:endParaRPr lang="en-GB" dirty="0"/>
          </a:p>
        </p:txBody>
      </p:sp>
      <p:sp>
        <p:nvSpPr>
          <p:cNvPr id="4" name="Slide Number Placeholder 3"/>
          <p:cNvSpPr>
            <a:spLocks noGrp="1"/>
          </p:cNvSpPr>
          <p:nvPr>
            <p:ph type="sldNum" sz="quarter" idx="5"/>
          </p:nvPr>
        </p:nvSpPr>
        <p:spPr/>
        <p:txBody>
          <a:bodyPr/>
          <a:lstStyle/>
          <a:p>
            <a:pPr>
              <a:defRPr/>
            </a:pPr>
            <a:fld id="{4DA5C8CC-0FC7-4228-A025-F29CF1BF83A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084795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20" eaLnBrk="0" hangingPunct="0">
              <a:defRPr sz="2900" b="1">
                <a:solidFill>
                  <a:srgbClr val="000000"/>
                </a:solidFill>
                <a:latin typeface="Arial" charset="0"/>
                <a:ea typeface="ＭＳ Ｐゴシック" charset="0"/>
                <a:cs typeface="ＭＳ Ｐゴシック" charset="0"/>
              </a:defRPr>
            </a:lvl1pPr>
            <a:lvl2pPr marL="776813" indent="-298774" defTabSz="929520" eaLnBrk="0" hangingPunct="0">
              <a:defRPr sz="2900" b="1">
                <a:solidFill>
                  <a:srgbClr val="000000"/>
                </a:solidFill>
                <a:latin typeface="Arial" charset="0"/>
                <a:ea typeface="ＭＳ Ｐゴシック" charset="0"/>
              </a:defRPr>
            </a:lvl2pPr>
            <a:lvl3pPr marL="1195097" indent="-239019" defTabSz="929520" eaLnBrk="0" hangingPunct="0">
              <a:defRPr sz="2900" b="1">
                <a:solidFill>
                  <a:srgbClr val="000000"/>
                </a:solidFill>
                <a:latin typeface="Arial" charset="0"/>
                <a:ea typeface="ＭＳ Ｐゴシック" charset="0"/>
              </a:defRPr>
            </a:lvl3pPr>
            <a:lvl4pPr marL="1673136" indent="-239019" defTabSz="929520" eaLnBrk="0" hangingPunct="0">
              <a:defRPr sz="2900" b="1">
                <a:solidFill>
                  <a:srgbClr val="000000"/>
                </a:solidFill>
                <a:latin typeface="Arial" charset="0"/>
                <a:ea typeface="ＭＳ Ｐゴシック" charset="0"/>
              </a:defRPr>
            </a:lvl4pPr>
            <a:lvl5pPr marL="2151175" indent="-239019" defTabSz="929520" eaLnBrk="0" hangingPunct="0">
              <a:defRPr sz="2900" b="1">
                <a:solidFill>
                  <a:srgbClr val="000000"/>
                </a:solidFill>
                <a:latin typeface="Arial" charset="0"/>
                <a:ea typeface="ＭＳ Ｐゴシック" charset="0"/>
              </a:defRPr>
            </a:lvl5pPr>
            <a:lvl6pPr marL="2629213" indent="-239019" defTabSz="929520" eaLnBrk="0" fontAlgn="base" hangingPunct="0">
              <a:spcBef>
                <a:spcPct val="0"/>
              </a:spcBef>
              <a:spcAft>
                <a:spcPct val="0"/>
              </a:spcAft>
              <a:defRPr sz="2900" b="1">
                <a:solidFill>
                  <a:srgbClr val="000000"/>
                </a:solidFill>
                <a:latin typeface="Arial" charset="0"/>
                <a:ea typeface="ＭＳ Ｐゴシック" charset="0"/>
              </a:defRPr>
            </a:lvl6pPr>
            <a:lvl7pPr marL="3107251" indent="-239019" defTabSz="929520" eaLnBrk="0" fontAlgn="base" hangingPunct="0">
              <a:spcBef>
                <a:spcPct val="0"/>
              </a:spcBef>
              <a:spcAft>
                <a:spcPct val="0"/>
              </a:spcAft>
              <a:defRPr sz="2900" b="1">
                <a:solidFill>
                  <a:srgbClr val="000000"/>
                </a:solidFill>
                <a:latin typeface="Arial" charset="0"/>
                <a:ea typeface="ＭＳ Ｐゴシック" charset="0"/>
              </a:defRPr>
            </a:lvl7pPr>
            <a:lvl8pPr marL="3585291" indent="-239019" defTabSz="929520" eaLnBrk="0" fontAlgn="base" hangingPunct="0">
              <a:spcBef>
                <a:spcPct val="0"/>
              </a:spcBef>
              <a:spcAft>
                <a:spcPct val="0"/>
              </a:spcAft>
              <a:defRPr sz="2900" b="1">
                <a:solidFill>
                  <a:srgbClr val="000000"/>
                </a:solidFill>
                <a:latin typeface="Arial" charset="0"/>
                <a:ea typeface="ＭＳ Ｐゴシック" charset="0"/>
              </a:defRPr>
            </a:lvl8pPr>
            <a:lvl9pPr marL="4063329" indent="-239019" defTabSz="929520" eaLnBrk="0" fontAlgn="base" hangingPunct="0">
              <a:spcBef>
                <a:spcPct val="0"/>
              </a:spcBef>
              <a:spcAft>
                <a:spcPct val="0"/>
              </a:spcAft>
              <a:defRPr sz="2900" b="1">
                <a:solidFill>
                  <a:srgbClr val="000000"/>
                </a:solidFill>
                <a:latin typeface="Arial" charset="0"/>
                <a:ea typeface="ＭＳ Ｐゴシック" charset="0"/>
              </a:defRPr>
            </a:lvl9pPr>
          </a:lstStyle>
          <a:p>
            <a:fld id="{2FF36828-C3AD-5943-85A9-8069C63EA071}" type="slidenum">
              <a:rPr lang="en-US" sz="1200" b="0">
                <a:solidFill>
                  <a:schemeClr val="tx1"/>
                </a:solidFill>
                <a:latin typeface="Times New Roman" charset="0"/>
                <a:cs typeface="Arial" charset="0"/>
              </a:rPr>
              <a:pPr/>
              <a:t>5</a:t>
            </a:fld>
            <a:endParaRPr lang="en-US" sz="1200" b="0" dirty="0">
              <a:solidFill>
                <a:schemeClr val="tx1"/>
              </a:solidFill>
              <a:latin typeface="Times New Roman" charset="0"/>
              <a:cs typeface="Arial" charset="0"/>
            </a:endParaRPr>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975361" y="4559588"/>
            <a:ext cx="5364480" cy="43202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s-MX" dirty="0">
              <a:latin typeface="Times New Roman" charset="0"/>
              <a:ea typeface="MS PGothic" charset="0"/>
              <a:cs typeface="MS PGothic" charset="0"/>
            </a:endParaRPr>
          </a:p>
        </p:txBody>
      </p:sp>
    </p:spTree>
    <p:extLst>
      <p:ext uri="{BB962C8B-B14F-4D97-AF65-F5344CB8AC3E}">
        <p14:creationId xmlns:p14="http://schemas.microsoft.com/office/powerpoint/2010/main" val="230707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6BDAD05-9F8E-438F-8658-A195C587F6E1}" type="slidenum">
              <a:rPr lang="en-GB" smtClean="0"/>
              <a:t>6</a:t>
            </a:fld>
            <a:endParaRPr lang="en-GB"/>
          </a:p>
        </p:txBody>
      </p:sp>
    </p:spTree>
    <p:extLst>
      <p:ext uri="{BB962C8B-B14F-4D97-AF65-F5344CB8AC3E}">
        <p14:creationId xmlns:p14="http://schemas.microsoft.com/office/powerpoint/2010/main" val="41833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2" name="Google Shape;1212;p130:notes"/>
          <p:cNvSpPr txBox="1">
            <a:spLocks noGrp="1"/>
          </p:cNvSpPr>
          <p:nvPr>
            <p:ph type="body" idx="1"/>
          </p:nvPr>
        </p:nvSpPr>
        <p:spPr>
          <a:xfrm>
            <a:off x="731520" y="4560570"/>
            <a:ext cx="5852160" cy="4416494"/>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Government is faced with a broad range of potential roles in designing and administering NNL/ NG policies and offsetting systems. Perhaps most obviously, it is the policy-maker and regulator, a role in which it must weigh up the risks and opportunities of policy options and take into consideration the views of stakeholders as to the desirability and nature of NNL/NG policies. Government can also be the provider, curator and source of authoritative biodiversity data, a buyer and seller of offsets, a broker helping developers needing offsets to find the individuals, communities and organizations that can supply them, and the operator of the registry of credits. Government has an important role in setting standards for the various activities within the system (particularly assessment of mitigation measures, loss-gain calculations, biodiversity offset management plans, and generation of biodiversity credits by third parties). Government is also responsible for the processes that ensure the permanence of mitigation measures. A vital role of government is as monitor and enforcer of NNL/NG policy and of developers’ and offset providers’ individual project commitments under this policy. It also falls to government to decide how to allocate and manage land title.   </a:t>
            </a:r>
            <a:endParaRPr/>
          </a:p>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Finally, if policy is to encourage third-party individuals, communities and organizations to generate and supply offsets, government has certain functions in stimulating and regulating the market. </a:t>
            </a:r>
            <a:endParaRPr sz="102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Given this variety of roles, probity is vital, and government must identify and manage potential conflicts of interest between these roles. </a:t>
            </a:r>
            <a:endParaRPr sz="102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C0504D"/>
              </a:buClr>
              <a:buSzPts val="1020"/>
              <a:buFont typeface="Arial"/>
              <a:buChar char="•"/>
            </a:pPr>
            <a:r>
              <a:rPr lang="en-US" sz="1020" b="0" i="0" u="none" strike="noStrike" cap="none">
                <a:solidFill>
                  <a:srgbClr val="C0504D"/>
                </a:solidFill>
                <a:latin typeface="Times New Roman"/>
                <a:ea typeface="Times New Roman"/>
                <a:cs typeface="Times New Roman"/>
                <a:sym typeface="Times New Roman"/>
              </a:rPr>
              <a:t>For example: The government as a developer of infrastructure projects (needing compensation/offsets) and as the regulator (specifying and enforcing requirements for biodiversity offsets).</a:t>
            </a:r>
            <a:endParaRPr sz="1020" b="0" i="0" u="none" strike="noStrike" cap="none">
              <a:solidFill>
                <a:srgbClr val="C0504D"/>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How to avoid and manage potential conflicts of interest?  Key approaches include:</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Good and transparent governance for consistency and accountability. </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Independent  evaluation of mitigation measures and offsets/compensation, e.g. independent committees appointed by government and/or systems of accreditation of independent verifiers</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Coordinated, clear guidance and processes</a:t>
            </a:r>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Prepare a ‘Probity Plan’ in advance:  When COI could arise, how to be handled, who is responsible for resolving it, processes to follow.</a:t>
            </a:r>
            <a:endParaRPr sz="1020" b="0" i="0" u="none" strike="noStrike" cap="none">
              <a:solidFill>
                <a:srgbClr val="000000"/>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1" i="1" u="none" strike="noStrike" cap="none">
              <a:solidFill>
                <a:schemeClr val="dk1"/>
              </a:solidFill>
              <a:latin typeface="Times New Roman"/>
              <a:ea typeface="Times New Roman"/>
              <a:cs typeface="Times New Roman"/>
              <a:sym typeface="Times New Roman"/>
            </a:endParaRPr>
          </a:p>
        </p:txBody>
      </p:sp>
      <p:sp>
        <p:nvSpPr>
          <p:cNvPr id="1213" name="Google Shape;1213;p13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7</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6167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1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2" name="Google Shape;1212;p130:notes"/>
          <p:cNvSpPr txBox="1">
            <a:spLocks noGrp="1"/>
          </p:cNvSpPr>
          <p:nvPr>
            <p:ph type="body" idx="1"/>
          </p:nvPr>
        </p:nvSpPr>
        <p:spPr>
          <a:xfrm>
            <a:off x="731520" y="4560570"/>
            <a:ext cx="5852160" cy="4416494"/>
          </a:xfrm>
          <a:prstGeom prst="rect">
            <a:avLst/>
          </a:prstGeom>
          <a:noFill/>
          <a:ln>
            <a:noFill/>
          </a:ln>
        </p:spPr>
        <p:txBody>
          <a:bodyPr spcFirstLastPara="1" wrap="square" lIns="96650" tIns="48325" rIns="96650" bIns="48325" anchor="t" anchorCtr="0">
            <a:noAutofit/>
          </a:bodyPr>
          <a:lstStyle/>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Government is faced with a broad range of potential roles in designing and administering NNL/ NG policies and offsetting systems. Perhaps most obviously, it is the policy-maker and regulator, a role in which it must weigh up the risks and opportunities of policy options and take into consideration the views of stakeholders as to the desirability and nature of NNL/NG policies. Government can also be the provider, curator and source of authoritative biodiversity data, a buyer and seller of offsets, a broker helping developers needing offsets to find the individuals, communities and organizations that can supply them, and the operator of the registry of credits. Government has an important role in setting standards for the various activities within the system (particularly assessment of mitigation measures, loss-gain calculations, biodiversity offset management plans, and generation of biodiversity credits by third parties). Government is also responsible for the processes that ensure the permanence of mitigation measures. A vital role of government is as monitor and enforcer of NNL/NG policy and of developers’ and offset providers’ individual project commitments under this policy. It also falls to government to decide how to allocate and manage land title.   </a:t>
            </a:r>
            <a:endParaRPr/>
          </a:p>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Finally, if policy is to encourage third-party individuals, communities and organizations to generate and supply offsets, government has certain functions in stimulating and regulating the market. </a:t>
            </a:r>
            <a:endParaRPr sz="102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0" i="0" u="none" strike="noStrike" cap="none">
              <a:solidFill>
                <a:schemeClr val="dk1"/>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r>
              <a:rPr lang="en-US" sz="1020" b="0" i="0" u="none" strike="noStrike" cap="none">
                <a:solidFill>
                  <a:schemeClr val="dk1"/>
                </a:solidFill>
                <a:latin typeface="Times New Roman"/>
                <a:ea typeface="Times New Roman"/>
                <a:cs typeface="Times New Roman"/>
                <a:sym typeface="Times New Roman"/>
              </a:rPr>
              <a:t>Given this variety of roles, probity is vital, and government must identify and manage potential conflicts of interest between these roles. </a:t>
            </a:r>
            <a:endParaRPr sz="1020" b="0" i="0" u="none" strike="noStrike" cap="none">
              <a:solidFill>
                <a:schemeClr val="dk1"/>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C0504D"/>
              </a:buClr>
              <a:buSzPts val="1020"/>
              <a:buFont typeface="Arial"/>
              <a:buChar char="•"/>
            </a:pPr>
            <a:r>
              <a:rPr lang="en-US" sz="1020" b="0" i="0" u="none" strike="noStrike" cap="none">
                <a:solidFill>
                  <a:srgbClr val="C0504D"/>
                </a:solidFill>
                <a:latin typeface="Times New Roman"/>
                <a:ea typeface="Times New Roman"/>
                <a:cs typeface="Times New Roman"/>
                <a:sym typeface="Times New Roman"/>
              </a:rPr>
              <a:t>For example: The government as a developer of infrastructure projects (needing compensation/offsets) and as the regulator (specifying and enforcing requirements for biodiversity offsets).</a:t>
            </a:r>
            <a:endParaRPr sz="1020" b="0" i="0" u="none" strike="noStrike" cap="none">
              <a:solidFill>
                <a:srgbClr val="C0504D"/>
              </a:solidFill>
              <a:latin typeface="Times New Roman"/>
              <a:ea typeface="Times New Roman"/>
              <a:cs typeface="Times New Roman"/>
              <a:sym typeface="Times New Roman"/>
            </a:endParaRPr>
          </a:p>
          <a:p>
            <a:pPr marL="285750" marR="0" lvl="0"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How to avoid and manage potential conflicts of interest?  Key approaches include:</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Good and transparent governance for consistency and accountability. </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Independent  evaluation of mitigation measures and offsets/compensation, e.g. independent committees appointed by government and/or systems of accreditation of independent verifiers</a:t>
            </a:r>
            <a:endParaRPr sz="1020" b="0" i="0" u="none" strike="noStrike" cap="none">
              <a:solidFill>
                <a:srgbClr val="000000"/>
              </a:solidFill>
              <a:latin typeface="Times New Roman"/>
              <a:ea typeface="Times New Roman"/>
              <a:cs typeface="Times New Roman"/>
              <a:sym typeface="Times New Roman"/>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Coordinated, clear guidance and processes</a:t>
            </a:r>
            <a:endParaRPr/>
          </a:p>
          <a:p>
            <a:pPr marL="742950" marR="0" lvl="1" indent="-285750" algn="l" rtl="0">
              <a:lnSpc>
                <a:spcPct val="80000"/>
              </a:lnSpc>
              <a:spcBef>
                <a:spcPts val="1200"/>
              </a:spcBef>
              <a:spcAft>
                <a:spcPts val="0"/>
              </a:spcAft>
              <a:buClr>
                <a:srgbClr val="000000"/>
              </a:buClr>
              <a:buSzPts val="1020"/>
              <a:buFont typeface="Arial"/>
              <a:buChar char="•"/>
            </a:pPr>
            <a:r>
              <a:rPr lang="en-US" sz="1020" b="0" i="0" u="none" strike="noStrike" cap="none">
                <a:solidFill>
                  <a:srgbClr val="000000"/>
                </a:solidFill>
                <a:latin typeface="Times New Roman"/>
                <a:ea typeface="Times New Roman"/>
                <a:cs typeface="Times New Roman"/>
                <a:sym typeface="Times New Roman"/>
              </a:rPr>
              <a:t>Prepare a ‘Probity Plan’ in advance:  When COI could arise, how to be handled, who is responsible for resolving it, processes to follow.</a:t>
            </a:r>
            <a:endParaRPr sz="1020" b="0" i="0" u="none" strike="noStrike" cap="none">
              <a:solidFill>
                <a:srgbClr val="000000"/>
              </a:solidFill>
              <a:latin typeface="Times New Roman"/>
              <a:ea typeface="Times New Roman"/>
              <a:cs typeface="Times New Roman"/>
              <a:sym typeface="Times New Roman"/>
            </a:endParaRPr>
          </a:p>
          <a:p>
            <a:pPr marL="0" marR="0" lvl="0" indent="0" algn="l" rtl="0">
              <a:lnSpc>
                <a:spcPct val="80000"/>
              </a:lnSpc>
              <a:spcBef>
                <a:spcPts val="0"/>
              </a:spcBef>
              <a:spcAft>
                <a:spcPts val="0"/>
              </a:spcAft>
              <a:buNone/>
            </a:pPr>
            <a:endParaRPr sz="1020" b="1" i="1" u="none" strike="noStrike" cap="none">
              <a:solidFill>
                <a:schemeClr val="dk1"/>
              </a:solidFill>
              <a:latin typeface="Times New Roman"/>
              <a:ea typeface="Times New Roman"/>
              <a:cs typeface="Times New Roman"/>
              <a:sym typeface="Times New Roman"/>
            </a:endParaRPr>
          </a:p>
        </p:txBody>
      </p:sp>
      <p:sp>
        <p:nvSpPr>
          <p:cNvPr id="1213" name="Google Shape;1213;p130:notes"/>
          <p:cNvSpPr txBox="1">
            <a:spLocks noGrp="1"/>
          </p:cNvSpPr>
          <p:nvPr>
            <p:ph type="sldNum" idx="12"/>
          </p:nvPr>
        </p:nvSpPr>
        <p:spPr>
          <a:xfrm>
            <a:off x="4143587" y="9119474"/>
            <a:ext cx="3169920" cy="480060"/>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a:solidFill>
                  <a:srgbClr val="000000"/>
                </a:solidFill>
                <a:latin typeface="Calibri"/>
                <a:ea typeface="Calibri"/>
                <a:cs typeface="Calibri"/>
                <a:sym typeface="Calibri"/>
              </a:rPr>
              <a:t>8</a:t>
            </a:fld>
            <a:endParaRPr sz="13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0405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normAutofit/>
          </a:bodyPr>
          <a:lstStyle/>
          <a:p>
            <a:pPr algn="just"/>
            <a:r>
              <a:rPr lang="en-GB" dirty="0">
                <a:hlinkClick r:id="rId3"/>
              </a:rPr>
              <a:t>https://www.forest-trends.org/bbop/bbop-for-companies/how-to-plan-for-biodiversity-net-gain/</a:t>
            </a:r>
            <a:endParaRPr lang="en-US" dirty="0">
              <a:latin typeface="Tahoma" pitchFamily="34" charset="0"/>
              <a:ea typeface="Tahoma" pitchFamily="34" charset="0"/>
              <a:cs typeface="Tahoma" pitchFamily="34" charset="0"/>
            </a:endParaRPr>
          </a:p>
        </p:txBody>
      </p:sp>
      <p:sp>
        <p:nvSpPr>
          <p:cNvPr id="4" name="Slide Number Placeholder 3"/>
          <p:cNvSpPr>
            <a:spLocks noGrp="1"/>
          </p:cNvSpPr>
          <p:nvPr>
            <p:ph type="sldNum" sz="quarter" idx="5"/>
          </p:nvPr>
        </p:nvSpPr>
        <p:spPr/>
        <p:txBody>
          <a:bodyPr/>
          <a:lstStyle/>
          <a:p>
            <a:pPr>
              <a:defRPr/>
            </a:pPr>
            <a:fld id="{15BEC2F3-A5C8-4B88-9F93-94EBF61DFF5E}" type="slidenum">
              <a:rPr lang="en-US" smtClean="0"/>
              <a:pPr>
                <a:defRPr/>
              </a:pPr>
              <a:t>9</a:t>
            </a:fld>
            <a:endParaRPr lang="en-US"/>
          </a:p>
        </p:txBody>
      </p:sp>
    </p:spTree>
    <p:extLst>
      <p:ext uri="{BB962C8B-B14F-4D97-AF65-F5344CB8AC3E}">
        <p14:creationId xmlns:p14="http://schemas.microsoft.com/office/powerpoint/2010/main" val="39662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Tree>
    <p:extLst>
      <p:ext uri="{BB962C8B-B14F-4D97-AF65-F5344CB8AC3E}">
        <p14:creationId xmlns:p14="http://schemas.microsoft.com/office/powerpoint/2010/main" val="245372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412737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848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65351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3297853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6620" y="1647833"/>
            <a:ext cx="5416651"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801" y="1647833"/>
            <a:ext cx="5416652" cy="4614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2854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56052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3515922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29628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46098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755830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4069310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10587457"/>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140924"/>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0555150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20289545"/>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6364791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276386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1"/>
            <a:ext cx="27432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4038600" y="6356351"/>
            <a:ext cx="4114800" cy="365125"/>
          </a:xfrm>
          <a:prstGeom prst="rect">
            <a:avLst/>
          </a:prstGeom>
        </p:spPr>
        <p:txBody>
          <a:bodyPr/>
          <a:lstStyle/>
          <a:p>
            <a:endParaRPr lang="fr-FR" dirty="0"/>
          </a:p>
        </p:txBody>
      </p:sp>
    </p:spTree>
    <p:extLst>
      <p:ext uri="{BB962C8B-B14F-4D97-AF65-F5344CB8AC3E}">
        <p14:creationId xmlns:p14="http://schemas.microsoft.com/office/powerpoint/2010/main" val="607155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867287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a:xfrm>
            <a:off x="838200" y="6356351"/>
            <a:ext cx="27432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08631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333671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1"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1" y="365125"/>
            <a:ext cx="76835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838200" y="6356351"/>
            <a:ext cx="27432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1"/>
            <a:ext cx="2743200" cy="365125"/>
          </a:xfrm>
          <a:prstGeom prst="rect">
            <a:avLst/>
          </a:prstGeom>
        </p:spPr>
        <p:txBody>
          <a:bodyPr/>
          <a:lstStyle/>
          <a:p>
            <a:fld id="{3AB0E3E7-4195-4119-9D79-A94E31974CF6}" type="slidenum">
              <a:rPr lang="fr-FR" smtClean="0"/>
              <a:t>‹#›</a:t>
            </a:fld>
            <a:endParaRPr lang="fr-FR"/>
          </a:p>
        </p:txBody>
      </p:sp>
    </p:spTree>
    <p:extLst>
      <p:ext uri="{BB962C8B-B14F-4D97-AF65-F5344CB8AC3E}">
        <p14:creationId xmlns:p14="http://schemas.microsoft.com/office/powerpoint/2010/main" val="2967554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27398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548944" y="6453336"/>
            <a:ext cx="731632" cy="265380"/>
          </a:xfrm>
        </p:spPr>
        <p:txBody>
          <a:bodyPr/>
          <a:lstStyle>
            <a:lvl1pPr>
              <a:defRPr/>
            </a:lvl1pPr>
          </a:lstStyle>
          <a:p>
            <a:fld id="{909F9C45-E28D-47DF-B52A-7354E6A13CC7}" type="slidenum">
              <a:rPr lang="fr-FR" smtClean="0">
                <a:solidFill>
                  <a:prstClr val="black">
                    <a:tint val="75000"/>
                  </a:prstClr>
                </a:solidFill>
              </a:rPr>
              <a:pPr/>
              <a:t>‹#›</a:t>
            </a:fld>
            <a:endParaRPr lang="fr-FR" dirty="0">
              <a:solidFill>
                <a:prstClr val="black">
                  <a:tint val="75000"/>
                </a:prstClr>
              </a:solidFill>
            </a:endParaRPr>
          </a:p>
        </p:txBody>
      </p:sp>
      <p:sp>
        <p:nvSpPr>
          <p:cNvPr id="2" name="Titre 1"/>
          <p:cNvSpPr>
            <a:spLocks noGrp="1"/>
          </p:cNvSpPr>
          <p:nvPr>
            <p:ph type="title"/>
          </p:nvPr>
        </p:nvSpPr>
        <p:spPr>
          <a:xfrm>
            <a:off x="1295467" y="116632"/>
            <a:ext cx="8064896" cy="576064"/>
          </a:xfrm>
          <a:prstGeom prst="rect">
            <a:avLst/>
          </a:prstGeom>
        </p:spPr>
        <p:txBody>
          <a:bodyPr/>
          <a:lstStyle>
            <a:lvl1pPr>
              <a:defRPr sz="3600" b="1">
                <a:latin typeface="Garamond" panose="02020404030301010803" pitchFamily="18" charset="0"/>
              </a:defRPr>
            </a:lvl1pPr>
          </a:lstStyle>
          <a:p>
            <a:r>
              <a:rPr lang="fr-FR" dirty="0"/>
              <a:t>Modifiez le style du titre</a:t>
            </a:r>
          </a:p>
        </p:txBody>
      </p:sp>
    </p:spTree>
    <p:extLst>
      <p:ext uri="{BB962C8B-B14F-4D97-AF65-F5344CB8AC3E}">
        <p14:creationId xmlns:p14="http://schemas.microsoft.com/office/powerpoint/2010/main" val="143753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8.jpeg"/><Relationship Id="rId18" Type="http://schemas.openxmlformats.org/officeDocument/2006/relationships/image" Target="../media/image1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image" Target="../media/image11.jpeg"/><Relationship Id="rId2" Type="http://schemas.openxmlformats.org/officeDocument/2006/relationships/slideLayout" Target="../slideLayouts/slideLayout16.xml"/><Relationship Id="rId16"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png"/><Relationship Id="rId10" Type="http://schemas.openxmlformats.org/officeDocument/2006/relationships/slideLayout" Target="../slideLayouts/slideLayout24.xml"/><Relationship Id="rId19" Type="http://schemas.openxmlformats.org/officeDocument/2006/relationships/image" Target="../media/image1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4" name="Slide Number Placeholder 5"/>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25" name="Rectangle 24"/>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sp>
        <p:nvSpPr>
          <p:cNvPr id="33" name="Rectangle 32"/>
          <p:cNvSpPr/>
          <p:nvPr userDrawn="1"/>
        </p:nvSpPr>
        <p:spPr>
          <a:xfrm>
            <a:off x="9552384" y="79082"/>
            <a:ext cx="2496277"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1067661" y="145672"/>
            <a:ext cx="8341385" cy="556951"/>
          </a:xfrm>
          <a:prstGeom prst="rect">
            <a:avLst/>
          </a:prstGeom>
        </p:spPr>
        <p:txBody>
          <a:bodyPr vert="horz" lIns="91440" tIns="45720" rIns="91440" bIns="45720" rtlCol="0" anchor="ctr">
            <a:noAutofit/>
          </a:bodyPr>
          <a:lstStyle/>
          <a:p>
            <a:r>
              <a:rPr lang="fr-FR" dirty="0"/>
              <a:t>Modifiez le style du titre</a:t>
            </a:r>
          </a:p>
        </p:txBody>
      </p:sp>
      <p:pic>
        <p:nvPicPr>
          <p:cNvPr id="5" name="Picture 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037" y="79082"/>
            <a:ext cx="831388" cy="623541"/>
          </a:xfrm>
          <a:prstGeom prst="rect">
            <a:avLst/>
          </a:prstGeom>
        </p:spPr>
      </p:pic>
      <p:grpSp>
        <p:nvGrpSpPr>
          <p:cNvPr id="17" name="Group 16"/>
          <p:cNvGrpSpPr>
            <a:grpSpLocks noChangeAspect="1"/>
          </p:cNvGrpSpPr>
          <p:nvPr userDrawn="1"/>
        </p:nvGrpSpPr>
        <p:grpSpPr>
          <a:xfrm>
            <a:off x="9767361" y="78717"/>
            <a:ext cx="2068231" cy="566167"/>
            <a:chOff x="5364797" y="34608"/>
            <a:chExt cx="2212975" cy="807720"/>
          </a:xfrm>
        </p:grpSpPr>
        <p:pic>
          <p:nvPicPr>
            <p:cNvPr id="18" name="Picture 17" descr="https://pbs.twimg.com/profile_images/1284047522/FT_Logo_small_square_400x400.png"/>
            <p:cNvPicPr>
              <a:picLocks noChangeAspect="1"/>
            </p:cNvPicPr>
            <p:nvPr/>
          </p:nvPicPr>
          <p:blipFill rotWithShape="1">
            <a:blip r:embed="rId17" cstate="print">
              <a:extLst>
                <a:ext uri="{28A0092B-C50C-407E-A947-70E740481C1C}">
                  <a14:useLocalDpi xmlns:a14="http://schemas.microsoft.com/office/drawing/2010/main" val="0"/>
                </a:ext>
              </a:extLst>
            </a:blip>
            <a:srcRect l="10548" r="9159"/>
            <a:stretch/>
          </p:blipFill>
          <p:spPr bwMode="auto">
            <a:xfrm>
              <a:off x="6131242" y="75248"/>
              <a:ext cx="576580" cy="718185"/>
            </a:xfrm>
            <a:prstGeom prst="rect">
              <a:avLst/>
            </a:prstGeom>
            <a:noFill/>
            <a:ln>
              <a:noFill/>
            </a:ln>
          </p:spPr>
        </p:pic>
        <p:pic>
          <p:nvPicPr>
            <p:cNvPr id="19" name="Picture 18" descr="https://lh4.googleusercontent.com/-t990-x0zvus/AAAAAAAAAAI/AAAAAAAADFs/Vhp03ltg5N4/s0-c-k-no-ns/photo.jpg"/>
            <p:cNvPicPr>
              <a:picLocks noChangeAspect="1"/>
            </p:cNvPicPr>
            <p:nvPr/>
          </p:nvPicPr>
          <p:blipFill rotWithShape="1">
            <a:blip r:embed="rId18" cstate="print">
              <a:extLst>
                <a:ext uri="{28A0092B-C50C-407E-A947-70E740481C1C}">
                  <a14:useLocalDpi xmlns:a14="http://schemas.microsoft.com/office/drawing/2010/main" val="0"/>
                </a:ext>
              </a:extLst>
            </a:blip>
            <a:srcRect l="15250" t="7936" r="16335" b="11524"/>
            <a:stretch/>
          </p:blipFill>
          <p:spPr bwMode="auto">
            <a:xfrm>
              <a:off x="5364797" y="34608"/>
              <a:ext cx="681355" cy="791845"/>
            </a:xfrm>
            <a:prstGeom prst="rect">
              <a:avLst/>
            </a:prstGeom>
            <a:noFill/>
            <a:ln>
              <a:noFill/>
            </a:ln>
          </p:spPr>
        </p:pic>
        <p:pic>
          <p:nvPicPr>
            <p:cNvPr id="20" name="Picture 19" descr="../4_communication/0_logos/logo/biotopelogomail.pn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785927" y="50483"/>
              <a:ext cx="791845" cy="791845"/>
            </a:xfrm>
            <a:prstGeom prst="rect">
              <a:avLst/>
            </a:prstGeom>
            <a:noFill/>
            <a:ln>
              <a:noFill/>
            </a:ln>
          </p:spPr>
        </p:pic>
      </p:grpSp>
      <p:grpSp>
        <p:nvGrpSpPr>
          <p:cNvPr id="21" name="Group 20"/>
          <p:cNvGrpSpPr>
            <a:grpSpLocks noChangeAspect="1"/>
          </p:cNvGrpSpPr>
          <p:nvPr userDrawn="1"/>
        </p:nvGrpSpPr>
        <p:grpSpPr>
          <a:xfrm>
            <a:off x="92294" y="6329385"/>
            <a:ext cx="2938289" cy="499099"/>
            <a:chOff x="1566227" y="87948"/>
            <a:chExt cx="3496310" cy="791845"/>
          </a:xfrm>
        </p:grpSpPr>
        <p:pic>
          <p:nvPicPr>
            <p:cNvPr id="22" name="Image 3"/>
            <p:cNvPicPr>
              <a:picLocks noChangeAspect="1"/>
            </p:cNvPicPr>
            <p:nvPr/>
          </p:nvPicPr>
          <p:blipFill rotWithShape="1">
            <a:blip r:embed="rId20"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3" name="Imag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26" name="Picture 25" descr="C:\Users\Hugo Rainey\Documents\COMBO Project\Media &amp; Communications\Logos\AFD\image_galleryCAAVZY69.png"/>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4085010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400" rtl="0" eaLnBrk="1" latinLnBrk="0" hangingPunct="1">
        <a:lnSpc>
          <a:spcPct val="90000"/>
        </a:lnSpc>
        <a:spcBef>
          <a:spcPct val="0"/>
        </a:spcBef>
        <a:buNone/>
        <a:defRPr sz="4000" b="0" kern="1200">
          <a:solidFill>
            <a:schemeClr val="bg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Slide Number Placeholder 5">
            <a:extLst>
              <a:ext uri="{FF2B5EF4-FFF2-40B4-BE49-F238E27FC236}">
                <a16:creationId xmlns:a16="http://schemas.microsoft.com/office/drawing/2014/main" id="{EEA2E753-0B2B-44B2-930B-0A00B3FEF5C7}"/>
              </a:ext>
            </a:extLst>
          </p:cNvPr>
          <p:cNvSpPr txBox="1">
            <a:spLocks/>
          </p:cNvSpPr>
          <p:nvPr userDrawn="1"/>
        </p:nvSpPr>
        <p:spPr>
          <a:xfrm>
            <a:off x="10548944" y="6439402"/>
            <a:ext cx="804856" cy="27931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AE87FF-3012-4A0A-BEF1-7570441C9250}" type="slidenum">
              <a:rPr lang="fr-FR" sz="1200" smtClean="0">
                <a:solidFill>
                  <a:prstClr val="black">
                    <a:tint val="75000"/>
                  </a:prstClr>
                </a:solidFill>
              </a:rPr>
              <a:pPr/>
              <a:t>‹#›</a:t>
            </a:fld>
            <a:endParaRPr lang="fr-FR" sz="1200" dirty="0">
              <a:solidFill>
                <a:prstClr val="black">
                  <a:tint val="75000"/>
                </a:prstClr>
              </a:solidFill>
            </a:endParaRPr>
          </a:p>
        </p:txBody>
      </p:sp>
      <p:sp>
        <p:nvSpPr>
          <p:cNvPr id="8" name="Rectangle 7">
            <a:extLst>
              <a:ext uri="{FF2B5EF4-FFF2-40B4-BE49-F238E27FC236}">
                <a16:creationId xmlns:a16="http://schemas.microsoft.com/office/drawing/2014/main" id="{2324E298-72CD-450B-8436-1C1B1ABA12F0}"/>
              </a:ext>
            </a:extLst>
          </p:cNvPr>
          <p:cNvSpPr>
            <a:spLocks noChangeArrowheads="1"/>
          </p:cNvSpPr>
          <p:nvPr userDrawn="1"/>
        </p:nvSpPr>
        <p:spPr bwMode="auto">
          <a:xfrm>
            <a:off x="0" y="-27384"/>
            <a:ext cx="12192000" cy="822960"/>
          </a:xfrm>
          <a:prstGeom prst="rect">
            <a:avLst/>
          </a:prstGeom>
          <a:solidFill>
            <a:schemeClr val="accent6">
              <a:lumMod val="75000"/>
            </a:schemeClr>
          </a:solidFill>
          <a:ln w="19050">
            <a:noFill/>
            <a:miter lim="800000"/>
            <a:headEnd/>
            <a:tailEnd/>
          </a:ln>
        </p:spPr>
        <p:txBody>
          <a:bodyPr wrap="none" anchor="ctr"/>
          <a:lstStyle/>
          <a:p>
            <a:pPr eaLnBrk="0" hangingPunct="0">
              <a:lnSpc>
                <a:spcPct val="105000"/>
              </a:lnSpc>
              <a:spcBef>
                <a:spcPct val="20000"/>
              </a:spcBef>
              <a:defRPr/>
            </a:pPr>
            <a:endParaRPr lang="en-GB" sz="1800" kern="0">
              <a:solidFill>
                <a:srgbClr val="00B050"/>
              </a:solidFill>
            </a:endParaRPr>
          </a:p>
        </p:txBody>
      </p:sp>
      <p:pic>
        <p:nvPicPr>
          <p:cNvPr id="20" name="Picture 19">
            <a:extLst>
              <a:ext uri="{FF2B5EF4-FFF2-40B4-BE49-F238E27FC236}">
                <a16:creationId xmlns:a16="http://schemas.microsoft.com/office/drawing/2014/main" id="{2B9519DC-30F0-45C2-B6EC-314EFD2EF7E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294" y="79082"/>
            <a:ext cx="623541" cy="623541"/>
          </a:xfrm>
          <a:prstGeom prst="rect">
            <a:avLst/>
          </a:prstGeom>
        </p:spPr>
      </p:pic>
      <p:grpSp>
        <p:nvGrpSpPr>
          <p:cNvPr id="25" name="Group 24">
            <a:extLst>
              <a:ext uri="{FF2B5EF4-FFF2-40B4-BE49-F238E27FC236}">
                <a16:creationId xmlns:a16="http://schemas.microsoft.com/office/drawing/2014/main" id="{DB2EF246-FC36-4221-B181-7482C86BA41B}"/>
              </a:ext>
            </a:extLst>
          </p:cNvPr>
          <p:cNvGrpSpPr/>
          <p:nvPr userDrawn="1"/>
        </p:nvGrpSpPr>
        <p:grpSpPr>
          <a:xfrm>
            <a:off x="10215158" y="79082"/>
            <a:ext cx="1854927" cy="631903"/>
            <a:chOff x="9875520" y="79082"/>
            <a:chExt cx="1854927" cy="631903"/>
          </a:xfrm>
        </p:grpSpPr>
        <p:sp>
          <p:nvSpPr>
            <p:cNvPr id="9" name="Rectangle 8">
              <a:extLst>
                <a:ext uri="{FF2B5EF4-FFF2-40B4-BE49-F238E27FC236}">
                  <a16:creationId xmlns:a16="http://schemas.microsoft.com/office/drawing/2014/main" id="{AC1501C8-AC5B-49C4-8843-DE12951DFD43}"/>
                </a:ext>
              </a:extLst>
            </p:cNvPr>
            <p:cNvSpPr/>
            <p:nvPr userDrawn="1"/>
          </p:nvSpPr>
          <p:spPr>
            <a:xfrm>
              <a:off x="9875521" y="79082"/>
              <a:ext cx="1854926" cy="6235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grpSp>
          <p:nvGrpSpPr>
            <p:cNvPr id="21" name="Group 20">
              <a:extLst>
                <a:ext uri="{FF2B5EF4-FFF2-40B4-BE49-F238E27FC236}">
                  <a16:creationId xmlns:a16="http://schemas.microsoft.com/office/drawing/2014/main" id="{9E6204AA-F7ED-45BA-9987-81C74FB357FE}"/>
                </a:ext>
              </a:extLst>
            </p:cNvPr>
            <p:cNvGrpSpPr>
              <a:grpSpLocks noChangeAspect="1"/>
            </p:cNvGrpSpPr>
            <p:nvPr userDrawn="1"/>
          </p:nvGrpSpPr>
          <p:grpSpPr>
            <a:xfrm>
              <a:off x="9875520" y="86684"/>
              <a:ext cx="1854926" cy="624301"/>
              <a:chOff x="2483768" y="1737508"/>
              <a:chExt cx="2830071" cy="952501"/>
            </a:xfrm>
          </p:grpSpPr>
          <p:pic>
            <p:nvPicPr>
              <p:cNvPr id="22" name="Picture 21">
                <a:extLst>
                  <a:ext uri="{FF2B5EF4-FFF2-40B4-BE49-F238E27FC236}">
                    <a16:creationId xmlns:a16="http://schemas.microsoft.com/office/drawing/2014/main" id="{EF087B1B-7B33-4495-BBBD-1DF8C6F0000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483768" y="1744880"/>
                <a:ext cx="936104" cy="936104"/>
              </a:xfrm>
              <a:prstGeom prst="rect">
                <a:avLst/>
              </a:prstGeom>
            </p:spPr>
          </p:pic>
          <p:pic>
            <p:nvPicPr>
              <p:cNvPr id="23" name="Picture 22">
                <a:extLst>
                  <a:ext uri="{FF2B5EF4-FFF2-40B4-BE49-F238E27FC236}">
                    <a16:creationId xmlns:a16="http://schemas.microsoft.com/office/drawing/2014/main" id="{7F9C8ABD-FFC7-440A-88F0-B33FF53CE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531127" y="1737508"/>
                <a:ext cx="952500" cy="952501"/>
              </a:xfrm>
              <a:prstGeom prst="rect">
                <a:avLst/>
              </a:prstGeom>
            </p:spPr>
          </p:pic>
          <p:pic>
            <p:nvPicPr>
              <p:cNvPr id="24" name="Picture 23">
                <a:extLst>
                  <a:ext uri="{FF2B5EF4-FFF2-40B4-BE49-F238E27FC236}">
                    <a16:creationId xmlns:a16="http://schemas.microsoft.com/office/drawing/2014/main" id="{1FA8E6BF-A56C-449B-A9B0-33269485644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44008" y="1814578"/>
                <a:ext cx="669831" cy="805408"/>
              </a:xfrm>
              <a:prstGeom prst="rect">
                <a:avLst/>
              </a:prstGeom>
            </p:spPr>
          </p:pic>
        </p:grpSp>
      </p:grpSp>
      <p:grpSp>
        <p:nvGrpSpPr>
          <p:cNvPr id="27" name="Group 26">
            <a:extLst>
              <a:ext uri="{FF2B5EF4-FFF2-40B4-BE49-F238E27FC236}">
                <a16:creationId xmlns:a16="http://schemas.microsoft.com/office/drawing/2014/main" id="{4BDA8A6E-7364-4707-A8BB-273E79DF6C1B}"/>
              </a:ext>
            </a:extLst>
          </p:cNvPr>
          <p:cNvGrpSpPr>
            <a:grpSpLocks noChangeAspect="1"/>
          </p:cNvGrpSpPr>
          <p:nvPr userDrawn="1"/>
        </p:nvGrpSpPr>
        <p:grpSpPr>
          <a:xfrm>
            <a:off x="92295" y="6153841"/>
            <a:ext cx="2494152" cy="564876"/>
            <a:chOff x="1566227" y="87948"/>
            <a:chExt cx="3496310" cy="791845"/>
          </a:xfrm>
        </p:grpSpPr>
        <p:pic>
          <p:nvPicPr>
            <p:cNvPr id="28" name="Image 3">
              <a:extLst>
                <a:ext uri="{FF2B5EF4-FFF2-40B4-BE49-F238E27FC236}">
                  <a16:creationId xmlns:a16="http://schemas.microsoft.com/office/drawing/2014/main" id="{800B7ECD-0DA9-42F9-98FC-FE74C8B035F7}"/>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29" name="Image 5">
              <a:extLst>
                <a:ext uri="{FF2B5EF4-FFF2-40B4-BE49-F238E27FC236}">
                  <a16:creationId xmlns:a16="http://schemas.microsoft.com/office/drawing/2014/main" id="{BBCDD92C-052E-41A1-8EE9-A411666F7A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30" name="Picture 29" descr="C:\Users\Hugo Rainey\Documents\COMBO Project\Media &amp; Communications\Logos\AFD\image_galleryCAAVZY69.png">
              <a:extLst>
                <a:ext uri="{FF2B5EF4-FFF2-40B4-BE49-F238E27FC236}">
                  <a16:creationId xmlns:a16="http://schemas.microsoft.com/office/drawing/2014/main" id="{C3544411-068D-4222-B208-DB44E221D440}"/>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Tree>
    <p:extLst>
      <p:ext uri="{BB962C8B-B14F-4D97-AF65-F5344CB8AC3E}">
        <p14:creationId xmlns:p14="http://schemas.microsoft.com/office/powerpoint/2010/main" val="11900847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hyperlink" Target="https://www.forest-trends.org/bbop/bbop-for-companies/designing-site-level-mitigation-measures/" TargetMode="Externa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hyperlink" Target="https://www.forest-trends.org/bbop_pubs/biodiversity-offset-implementation-handbook/" TargetMode="External"/><Relationship Id="rId4" Type="http://schemas.openxmlformats.org/officeDocument/2006/relationships/hyperlink" Target="https://www.forest-trends.org/bbop_pubs/biodiversity-offset-cost-benefit-handbook/"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forest-trends.org/bbop_pubs/bng-cnca" TargetMode="External"/><Relationship Id="rId3" Type="http://schemas.openxmlformats.org/officeDocument/2006/relationships/hyperlink" Target="https://www.forest-trends.org/bbop_pubs/biodiversity-offset-design-handbook/" TargetMode="External"/><Relationship Id="rId7" Type="http://schemas.openxmlformats.org/officeDocument/2006/relationships/hyperlink" Target="https://www.forest-trends.org/bbop_pubs/resource-paper-no-net-loss-and-loss-gain-calculations-in-biodiversity-offsets/" TargetMode="Externa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hyperlink" Target="https://www.forest-trends.org/bbop_pubs/resource-paper-limits-to-what-can-be-offset/" TargetMode="External"/><Relationship Id="rId5" Type="http://schemas.openxmlformats.org/officeDocument/2006/relationships/hyperlink" Target="https://www.forest-trends.org/bbop_pubs/biodiversity-offsets-and-stakeholder-participation/" TargetMode="External"/><Relationship Id="rId4" Type="http://schemas.openxmlformats.org/officeDocument/2006/relationships/hyperlink" Target="https://www.forest-trends.org/bbop_pubs/the-relationship-between-biodiversity-offsets-and-impact-assessment/" TargetMode="External"/><Relationship Id="rId9" Type="http://schemas.openxmlformats.org/officeDocument/2006/relationships/hyperlink" Target="https://www.forest-trends.org/bbop_pubs/stacking_and_bundling"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forest-trends.org/bbop_pubs/working-towards-nnl-of-biodiversity-and-beyond/" TargetMode="External"/><Relationship Id="rId13" Type="http://schemas.openxmlformats.org/officeDocument/2006/relationships/hyperlink" Target="https://www.forest-trends.org/bbop_pubs/non-bbop-compensatory-conservation-case-studies-2009/" TargetMode="External"/><Relationship Id="rId3" Type="http://schemas.openxmlformats.org/officeDocument/2006/relationships/hyperlink" Target="https://www.forest-trends.org/bbop_pubs/business-planning-bng-technical-notes" TargetMode="External"/><Relationship Id="rId7" Type="http://schemas.openxmlformats.org/officeDocument/2006/relationships/hyperlink" Target="https://www.forest-trends.org/bbop_pubs/ambatovy-case-study-2009/" TargetMode="External"/><Relationship Id="rId12" Type="http://schemas.openxmlformats.org/officeDocument/2006/relationships/hyperlink" Target="https://www.forest-trends.org/bbop_pubs/newmont-mining-biodiversity-offset-case-study-2009/" TargetMode="External"/><Relationship Id="rId2" Type="http://schemas.openxmlformats.org/officeDocument/2006/relationships/notesSlide" Target="../notesSlides/notesSlide12.xml"/><Relationship Id="rId16"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hyperlink" Target="https://www.forest-trends.org/bbop_pubs/working-towards-nnl-of-biodiversity-and-beyond-ambatovy-madagascar/" TargetMode="External"/><Relationship Id="rId11" Type="http://schemas.openxmlformats.org/officeDocument/2006/relationships/hyperlink" Target="https://www.forest-trends.org/bbop_pubs/bainbridge-biodiversity-offset-case-study-2009/" TargetMode="External"/><Relationship Id="rId5" Type="http://schemas.openxmlformats.org/officeDocument/2006/relationships/hyperlink" Target="https://www.forest-trends.org/wp-content/uploads/2018/12/2018-11-BOMP_VF_online_EN.pdf" TargetMode="External"/><Relationship Id="rId15" Type="http://schemas.openxmlformats.org/officeDocument/2006/relationships/hyperlink" Target="https://www.forest-trends.org/bbop_pubs/" TargetMode="External"/><Relationship Id="rId10" Type="http://schemas.openxmlformats.org/officeDocument/2006/relationships/hyperlink" Target="https://www.forest-trends.org/bbop_pubs/ango-american-biodiversity-offset-case-study-2009/" TargetMode="External"/><Relationship Id="rId4" Type="http://schemas.openxmlformats.org/officeDocument/2006/relationships/hyperlink" Target="https://www.forest-trends.org/bbop_pubs/business-planning-bng" TargetMode="External"/><Relationship Id="rId9" Type="http://schemas.openxmlformats.org/officeDocument/2006/relationships/hyperlink" Target="https://www.forest-trends.org/bbop_pubs/solid-energy-new-zealand-biodiversity-offset-case-study-2009/" TargetMode="External"/><Relationship Id="rId14" Type="http://schemas.openxmlformats.org/officeDocument/2006/relationships/hyperlink" Target="https://www.forest-trends.org/bbop/webinar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orest-trends.org/bbop_pubs/business-planning-bn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https://www.forest-trends.org/bbop/bbop-for-governments-igos/issues-and-elements/"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hyperlink" Target="https://www.forest-trends.org/bbop/bbop-for-companies/designing-site-level-mitigation-measure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forest-trends.org/bbop_pubs/governmernt-planning-bng" TargetMode="External"/><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vmlDrawing" Target="../drawings/vmlDrawing1.vml"/><Relationship Id="rId5" Type="http://schemas.openxmlformats.org/officeDocument/2006/relationships/image" Target="../media/image3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orest-trends.org/bbop_pubs/overview2018" TargetMode="Externa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s://www.forest-trends.org/bbop/bbop-for-civil-society/citizen/" TargetMode="External"/><Relationship Id="rId5" Type="http://schemas.openxmlformats.org/officeDocument/2006/relationships/hyperlink" Target="https://www.forest-trends.org/bbop/bbop-for-civil-society/review-and-accountability/" TargetMode="External"/><Relationship Id="rId4" Type="http://schemas.openxmlformats.org/officeDocument/2006/relationships/hyperlink" Target="https://www.forest-trends.org/bbop/bbop-for-civil-society/help-my-community/"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www.forest-trends.org/bbop_pubs/business-planning-bng" TargetMode="External"/><Relationship Id="rId3" Type="http://schemas.openxmlformats.org/officeDocument/2006/relationships/hyperlink" Target="https://www.forest-trends.org/bbop_pubs/policy_benchmark" TargetMode="External"/><Relationship Id="rId7"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35.jpeg"/><Relationship Id="rId5" Type="http://schemas.openxmlformats.org/officeDocument/2006/relationships/hyperlink" Target="https://www.forest-trends.org/bbop_pubs/governmernt-planning-bng" TargetMode="External"/><Relationship Id="rId10" Type="http://schemas.openxmlformats.org/officeDocument/2006/relationships/hyperlink" Target="https://www.forest-trends.org/bbop_pubs/standard-on-biodiversity-offsets/" TargetMode="External"/><Relationship Id="rId4" Type="http://schemas.openxmlformats.org/officeDocument/2006/relationships/image" Target="../media/image34.jpeg"/><Relationship Id="rId9"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rest-trends.org/bbop/bbop-for-conservation-ngos-academia/ngo-help-science/" TargetMode="External"/><Relationship Id="rId2" Type="http://schemas.openxmlformats.org/officeDocument/2006/relationships/notesSlide" Target="../notesSlides/notesSlide30.xml"/><Relationship Id="rId1" Type="http://schemas.openxmlformats.org/officeDocument/2006/relationships/slideLayout" Target="../slideLayouts/slideLayout16.xml"/><Relationship Id="rId6" Type="http://schemas.openxmlformats.org/officeDocument/2006/relationships/image" Target="../media/image38.tiff"/><Relationship Id="rId5" Type="http://schemas.openxmlformats.org/officeDocument/2006/relationships/hyperlink" Target="https://www.forest-trends.org/bbop/bbop-for-conservation-ngos-academia/how-can-i-help/" TargetMode="External"/><Relationship Id="rId4" Type="http://schemas.openxmlformats.org/officeDocument/2006/relationships/hyperlink" Target="https://www.forest-trends.org/bbop/bbop-for-conservation-ngos-academia/ngo-help-advise/"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s://www.forest-trends.org/bbop/bbop-for-companies/how-to-plan-for-biodiversity-net-gain/" TargetMode="External"/><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www.forest-trends.org/bbop/bbop-for-companies/planning_site_level_bng/"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1.jpeg"/><Relationship Id="rId4" Type="http://schemas.openxmlformats.org/officeDocument/2006/relationships/hyperlink" Target="https://www.forest-trends.org/bbop_pubs/business-planning-b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717319" y="1435375"/>
            <a:ext cx="7103206" cy="3231654"/>
          </a:xfrm>
          <a:prstGeom prst="rect">
            <a:avLst/>
          </a:prstGeom>
          <a:noFill/>
        </p:spPr>
        <p:txBody>
          <a:bodyPr wrap="square" rtlCol="0">
            <a:spAutoFit/>
          </a:bodyPr>
          <a:lstStyle/>
          <a:p>
            <a:pPr algn="ctr" defTabSz="768111"/>
            <a:r>
              <a:rPr lang="en-GB" sz="2400" dirty="0">
                <a:latin typeface="Calibri" panose="020F0502020204030204" pitchFamily="34" charset="0"/>
              </a:rPr>
              <a:t>Training Modules for Applying the Mitigation Hierarchy: </a:t>
            </a:r>
          </a:p>
          <a:p>
            <a:pPr algn="ctr" defTabSz="768111"/>
            <a:r>
              <a:rPr lang="en-GB" sz="2400" dirty="0">
                <a:latin typeface="Calibri" panose="020F0502020204030204" pitchFamily="34" charset="0"/>
              </a:rPr>
              <a:t>Planning Policy and Projects for No Net Loss or a Net Gain of Biodiversity</a:t>
            </a:r>
          </a:p>
          <a:p>
            <a:pPr algn="ctr" defTabSz="768111"/>
            <a:endParaRPr lang="fr-FR" sz="2400" b="1" dirty="0">
              <a:latin typeface="Calibri" panose="020F0502020204030204" pitchFamily="34" charset="0"/>
            </a:endParaRPr>
          </a:p>
          <a:p>
            <a:pPr algn="ctr" defTabSz="768111"/>
            <a:r>
              <a:rPr lang="fr-FR" sz="2800" b="1" dirty="0" smtClean="0">
                <a:solidFill>
                  <a:schemeClr val="bg1"/>
                </a:solidFill>
                <a:latin typeface="Calibri" panose="020F0502020204030204" pitchFamily="34" charset="0"/>
              </a:rPr>
              <a:t>Module 10</a:t>
            </a:r>
          </a:p>
          <a:p>
            <a:pPr algn="ctr" defTabSz="768111"/>
            <a:r>
              <a:rPr lang="fr-FR" sz="2800" b="1" dirty="0" err="1" smtClean="0">
                <a:solidFill>
                  <a:schemeClr val="bg1"/>
                </a:solidFill>
                <a:latin typeface="Calibri" panose="020F0502020204030204" pitchFamily="34" charset="0"/>
              </a:rPr>
              <a:t>Stakeholders</a:t>
            </a:r>
            <a:r>
              <a:rPr lang="fr-FR" sz="2800" b="1" dirty="0" smtClean="0">
                <a:solidFill>
                  <a:schemeClr val="bg1"/>
                </a:solidFill>
                <a:latin typeface="Calibri" panose="020F0502020204030204" pitchFamily="34" charset="0"/>
              </a:rPr>
              <a:t> </a:t>
            </a:r>
            <a:r>
              <a:rPr lang="fr-FR" sz="2800" b="1" dirty="0">
                <a:solidFill>
                  <a:schemeClr val="bg1"/>
                </a:solidFill>
                <a:latin typeface="Calibri" panose="020F0502020204030204" pitchFamily="34" charset="0"/>
              </a:rPr>
              <a:t>and </a:t>
            </a:r>
            <a:r>
              <a:rPr lang="fr-FR" sz="2800" b="1" dirty="0" err="1">
                <a:solidFill>
                  <a:schemeClr val="bg1"/>
                </a:solidFill>
                <a:latin typeface="Calibri" panose="020F0502020204030204" pitchFamily="34" charset="0"/>
              </a:rPr>
              <a:t>their</a:t>
            </a:r>
            <a:r>
              <a:rPr lang="fr-FR" sz="2800" b="1" dirty="0">
                <a:solidFill>
                  <a:schemeClr val="bg1"/>
                </a:solidFill>
                <a:latin typeface="Calibri" panose="020F0502020204030204" pitchFamily="34" charset="0"/>
              </a:rPr>
              <a:t> </a:t>
            </a:r>
            <a:r>
              <a:rPr lang="fr-FR" sz="2800" b="1" dirty="0" err="1">
                <a:solidFill>
                  <a:schemeClr val="bg1"/>
                </a:solidFill>
                <a:latin typeface="Calibri" panose="020F0502020204030204" pitchFamily="34" charset="0"/>
              </a:rPr>
              <a:t>roles</a:t>
            </a:r>
            <a:r>
              <a:rPr lang="fr-FR" sz="2800" b="1" dirty="0">
                <a:solidFill>
                  <a:schemeClr val="bg1"/>
                </a:solidFill>
                <a:latin typeface="Calibri" panose="020F0502020204030204" pitchFamily="34" charset="0"/>
              </a:rPr>
              <a:t> and </a:t>
            </a:r>
            <a:r>
              <a:rPr lang="fr-FR" sz="2800" b="1" dirty="0" err="1" smtClean="0">
                <a:solidFill>
                  <a:schemeClr val="bg1"/>
                </a:solidFill>
                <a:latin typeface="Calibri" panose="020F0502020204030204" pitchFamily="34" charset="0"/>
              </a:rPr>
              <a:t>responsibilities</a:t>
            </a:r>
            <a:endParaRPr lang="fr-FR" sz="2400" b="1" dirty="0">
              <a:latin typeface="Calibri" panose="020F0502020204030204" pitchFamily="34" charset="0"/>
            </a:endParaRPr>
          </a:p>
          <a:p>
            <a:pPr algn="ctr" defTabSz="768111"/>
            <a:endParaRPr lang="fr-FR" sz="2400" b="1" dirty="0">
              <a:latin typeface="Calibri" panose="020F0502020204030204" pitchFamily="34" charset="0"/>
            </a:endParaRPr>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643825" y="141513"/>
            <a:ext cx="8338375"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Module </a:t>
            </a:r>
            <a:r>
              <a:rPr lang="fr-FR" sz="3600" b="1" dirty="0" smtClean="0">
                <a:solidFill>
                  <a:schemeClr val="bg1"/>
                </a:solidFill>
                <a:latin typeface="Calibri" panose="020F0502020204030204" pitchFamily="34" charset="0"/>
              </a:rPr>
              <a:t>10 – </a:t>
            </a:r>
            <a:r>
              <a:rPr lang="fr-FR" sz="3600" b="1" dirty="0" err="1" smtClean="0">
                <a:solidFill>
                  <a:schemeClr val="bg1"/>
                </a:solidFill>
                <a:latin typeface="Calibri" panose="020F0502020204030204" pitchFamily="34" charset="0"/>
              </a:rPr>
              <a:t>Roles</a:t>
            </a:r>
            <a:r>
              <a:rPr lang="fr-FR" sz="3600" b="1" dirty="0" smtClean="0">
                <a:solidFill>
                  <a:schemeClr val="bg1"/>
                </a:solidFill>
                <a:latin typeface="Calibri" panose="020F0502020204030204" pitchFamily="34" charset="0"/>
              </a:rPr>
              <a:t> of </a:t>
            </a:r>
            <a:r>
              <a:rPr lang="fr-FR" sz="3600" b="1" dirty="0" err="1" smtClean="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110" y="1652429"/>
            <a:ext cx="3708224" cy="3708224"/>
          </a:xfrm>
          <a:prstGeom prst="rect">
            <a:avLst/>
          </a:prstGeom>
          <a:ln>
            <a:noFill/>
          </a:ln>
        </p:spPr>
      </p:pic>
    </p:spTree>
    <p:extLst>
      <p:ext uri="{BB962C8B-B14F-4D97-AF65-F5344CB8AC3E}">
        <p14:creationId xmlns:p14="http://schemas.microsoft.com/office/powerpoint/2010/main" val="3834263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144222" y="128589"/>
            <a:ext cx="9365017" cy="507831"/>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chemeClr val="bg1"/>
                </a:solidFill>
                <a:latin typeface="Arial" pitchFamily="34" charset="0"/>
                <a:cs typeface="Arial" pitchFamily="34" charset="0"/>
              </a:rPr>
              <a:t>Companies: mitigation for an individual project</a:t>
            </a:r>
            <a:endParaRPr lang="en-US" sz="3000" dirty="0">
              <a:solidFill>
                <a:schemeClr val="bg1"/>
              </a:solidFill>
              <a:latin typeface="Arial" pitchFamily="34" charset="0"/>
              <a:cs typeface="Arial" pitchFamily="34" charset="0"/>
            </a:endParaRP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0164A1F-28F3-4D0D-8F5B-14DDB228731E}"/>
              </a:ext>
            </a:extLst>
          </p:cNvPr>
          <p:cNvSpPr/>
          <p:nvPr/>
        </p:nvSpPr>
        <p:spPr>
          <a:xfrm>
            <a:off x="806821" y="1183855"/>
            <a:ext cx="6735715" cy="4401205"/>
          </a:xfrm>
          <a:prstGeom prst="rect">
            <a:avLst/>
          </a:prstGeom>
        </p:spPr>
        <p:txBody>
          <a:bodyPr wrap="square">
            <a:spAutoFit/>
          </a:bodyPr>
          <a:lstStyle/>
          <a:p>
            <a:pPr>
              <a:spcBef>
                <a:spcPts val="2400"/>
              </a:spcBef>
            </a:pPr>
            <a:r>
              <a:rPr lang="en-US" sz="2200" dirty="0">
                <a:latin typeface="effra"/>
              </a:rPr>
              <a:t>How to plan </a:t>
            </a:r>
            <a:r>
              <a:rPr lang="en-US" sz="2200" b="1" dirty="0">
                <a:latin typeface="effra"/>
              </a:rPr>
              <a:t>an individual site or project </a:t>
            </a:r>
            <a:r>
              <a:rPr lang="en-US" sz="2200" dirty="0">
                <a:latin typeface="effra"/>
              </a:rPr>
              <a:t>for Biodiversity Net Gain?</a:t>
            </a:r>
          </a:p>
          <a:p>
            <a:pPr marL="285750" indent="-285750">
              <a:spcBef>
                <a:spcPts val="2400"/>
              </a:spcBef>
              <a:buFont typeface="Arial" panose="020B0604020202020204" pitchFamily="34" charset="0"/>
              <a:buChar char="•"/>
            </a:pPr>
            <a:r>
              <a:rPr lang="en-US" sz="2200" dirty="0">
                <a:latin typeface="effra"/>
                <a:hlinkClick r:id="rId3">
                  <a:extLst>
                    <a:ext uri="{A12FA001-AC4F-418D-AE19-62706E023703}">
                      <ahyp:hlinkClr xmlns="" xmlns:ahyp="http://schemas.microsoft.com/office/drawing/2018/hyperlinkcolor" val="tx"/>
                    </a:ext>
                  </a:extLst>
                </a:hlinkClick>
              </a:rPr>
              <a:t>How to </a:t>
            </a:r>
            <a:r>
              <a:rPr lang="en-US" sz="2200" b="1" dirty="0">
                <a:solidFill>
                  <a:srgbClr val="0070C0"/>
                </a:solidFill>
                <a:latin typeface="effra"/>
                <a:hlinkClick r:id="rId3">
                  <a:extLst>
                    <a:ext uri="{A12FA001-AC4F-418D-AE19-62706E023703}">
                      <ahyp:hlinkClr xmlns="" xmlns:ahyp="http://schemas.microsoft.com/office/drawing/2018/hyperlinkcolor" val="tx"/>
                    </a:ext>
                  </a:extLst>
                </a:hlinkClick>
              </a:rPr>
              <a:t>design mitigation measures</a:t>
            </a:r>
            <a:r>
              <a:rPr lang="en-US" sz="2200" dirty="0">
                <a:latin typeface="effra"/>
                <a:hlinkClick r:id="rId3">
                  <a:extLst>
                    <a:ext uri="{A12FA001-AC4F-418D-AE19-62706E023703}">
                      <ahyp:hlinkClr xmlns="" xmlns:ahyp="http://schemas.microsoft.com/office/drawing/2018/hyperlinkcolor" val="tx"/>
                    </a:ext>
                  </a:extLst>
                </a:hlinkClick>
              </a:rPr>
              <a:t>, including biodiversity offsets?</a:t>
            </a:r>
            <a:r>
              <a:rPr lang="en-US" sz="2200" dirty="0">
                <a:latin typeface="effra"/>
              </a:rPr>
              <a:t>  (Next slide…..)</a:t>
            </a:r>
          </a:p>
          <a:p>
            <a:pPr marL="285750" indent="-285750">
              <a:spcBef>
                <a:spcPts val="2400"/>
              </a:spcBef>
              <a:buFont typeface="Arial" panose="020B0604020202020204" pitchFamily="34" charset="0"/>
              <a:buChar char="•"/>
            </a:pPr>
            <a:r>
              <a:rPr lang="en-US" sz="2200" dirty="0">
                <a:latin typeface="effra"/>
                <a:hlinkClick r:id="rId4">
                  <a:extLst>
                    <a:ext uri="{A12FA001-AC4F-418D-AE19-62706E023703}">
                      <ahyp:hlinkClr xmlns="" xmlns:ahyp="http://schemas.microsoft.com/office/drawing/2018/hyperlinkcolor" val="tx"/>
                    </a:ext>
                  </a:extLst>
                </a:hlinkClick>
              </a:rPr>
              <a:t>How to ensure that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people</a:t>
            </a:r>
            <a:r>
              <a:rPr lang="en-US" sz="2200" b="1" dirty="0">
                <a:latin typeface="effra"/>
                <a:hlinkClick r:id="rId4">
                  <a:extLst>
                    <a:ext uri="{A12FA001-AC4F-418D-AE19-62706E023703}">
                      <ahyp:hlinkClr xmlns="" xmlns:ahyp="http://schemas.microsoft.com/office/drawing/2018/hyperlinkcolor" val="tx"/>
                    </a:ext>
                  </a:extLst>
                </a:hlinkClick>
              </a:rPr>
              <a:t> </a:t>
            </a:r>
            <a:r>
              <a:rPr lang="en-US" sz="2200" dirty="0">
                <a:latin typeface="effra"/>
                <a:hlinkClick r:id="rId4">
                  <a:extLst>
                    <a:ext uri="{A12FA001-AC4F-418D-AE19-62706E023703}">
                      <ahyp:hlinkClr xmlns="" xmlns:ahyp="http://schemas.microsoft.com/office/drawing/2018/hyperlinkcolor" val="tx"/>
                    </a:ext>
                  </a:extLst>
                </a:hlinkClick>
              </a:rPr>
              <a:t>are left no worse off (in terms of their biodiversity values) as a result of a project and its mitigation measures, including offsets?</a:t>
            </a:r>
            <a:endParaRPr lang="en-US" sz="2200" dirty="0">
              <a:latin typeface="effra"/>
            </a:endParaRPr>
          </a:p>
          <a:p>
            <a:pPr marL="285750" indent="-285750">
              <a:spcBef>
                <a:spcPts val="2400"/>
              </a:spcBef>
              <a:buFont typeface="Arial" panose="020B0604020202020204" pitchFamily="34" charset="0"/>
              <a:buChar char="•"/>
            </a:pPr>
            <a:r>
              <a:rPr lang="en-US" sz="2200" dirty="0">
                <a:latin typeface="effra"/>
                <a:hlinkClick r:id="rId5">
                  <a:extLst>
                    <a:ext uri="{A12FA001-AC4F-418D-AE19-62706E023703}">
                      <ahyp:hlinkClr xmlns="" xmlns:ahyp="http://schemas.microsoft.com/office/drawing/2018/hyperlinkcolor" val="tx"/>
                    </a:ext>
                  </a:extLst>
                </a:hlinkClick>
              </a:rPr>
              <a:t>How to put in place financial, legal and institutional </a:t>
            </a:r>
            <a:r>
              <a:rPr lang="en-US" sz="2200" b="1" dirty="0">
                <a:solidFill>
                  <a:srgbClr val="0070C0"/>
                </a:solidFill>
                <a:latin typeface="effra"/>
                <a:hlinkClick r:id="rId5">
                  <a:extLst>
                    <a:ext uri="{A12FA001-AC4F-418D-AE19-62706E023703}">
                      <ahyp:hlinkClr xmlns="" xmlns:ahyp="http://schemas.microsoft.com/office/drawing/2018/hyperlinkcolor" val="tx"/>
                    </a:ext>
                  </a:extLst>
                </a:hlinkClick>
              </a:rPr>
              <a:t>arrangements</a:t>
            </a:r>
            <a:r>
              <a:rPr lang="en-US" sz="2200" dirty="0">
                <a:latin typeface="effra"/>
                <a:hlinkClick r:id="rId5">
                  <a:extLst>
                    <a:ext uri="{A12FA001-AC4F-418D-AE19-62706E023703}">
                      <ahyp:hlinkClr xmlns="" xmlns:ahyp="http://schemas.microsoft.com/office/drawing/2018/hyperlinkcolor" val="tx"/>
                    </a:ext>
                  </a:extLst>
                </a:hlinkClick>
              </a:rPr>
              <a:t> for the long-term success of mitigation measures, in particular for offsets?</a:t>
            </a:r>
            <a:endParaRPr lang="en-US" sz="2200" b="0" i="0" dirty="0">
              <a:effectLst/>
              <a:latin typeface="effra"/>
            </a:endParaRPr>
          </a:p>
        </p:txBody>
      </p:sp>
      <p:pic>
        <p:nvPicPr>
          <p:cNvPr id="5" name="Picture 5">
            <a:extLst>
              <a:ext uri="{FF2B5EF4-FFF2-40B4-BE49-F238E27FC236}">
                <a16:creationId xmlns:a16="http://schemas.microsoft.com/office/drawing/2014/main" id="{205C33B6-0314-487B-8F06-B4F612A73090}"/>
              </a:ext>
            </a:extLst>
          </p:cNvPr>
          <p:cNvPicPr>
            <a:picLocks noChangeAspect="1" noChangeArrowheads="1"/>
          </p:cNvPicPr>
          <p:nvPr/>
        </p:nvPicPr>
        <p:blipFill>
          <a:blip r:embed="rId6" cstate="print"/>
          <a:srcRect/>
          <a:stretch>
            <a:fillRect/>
          </a:stretch>
        </p:blipFill>
        <p:spPr bwMode="auto">
          <a:xfrm>
            <a:off x="8402673" y="2117181"/>
            <a:ext cx="2982505" cy="2394190"/>
          </a:xfrm>
          <a:prstGeom prst="rect">
            <a:avLst/>
          </a:prstGeom>
          <a:noFill/>
          <a:ln w="9525">
            <a:noFill/>
            <a:miter lim="800000"/>
            <a:headEnd/>
            <a:tailEnd/>
          </a:ln>
        </p:spPr>
      </p:pic>
    </p:spTree>
    <p:extLst>
      <p:ext uri="{BB962C8B-B14F-4D97-AF65-F5344CB8AC3E}">
        <p14:creationId xmlns:p14="http://schemas.microsoft.com/office/powerpoint/2010/main" val="1451150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144222" y="128589"/>
            <a:ext cx="9365017" cy="507831"/>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chemeClr val="bg1"/>
                </a:solidFill>
                <a:latin typeface="Arial" pitchFamily="34" charset="0"/>
                <a:cs typeface="Arial" pitchFamily="34" charset="0"/>
              </a:rPr>
              <a:t>How to design mitigation for an individual project</a:t>
            </a:r>
            <a:endParaRPr lang="en-US" sz="3000" dirty="0">
              <a:solidFill>
                <a:schemeClr val="bg1"/>
              </a:solidFill>
              <a:latin typeface="Arial" pitchFamily="34" charset="0"/>
              <a:cs typeface="Arial" pitchFamily="34" charset="0"/>
            </a:endParaRP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5" name="Rectangle 4">
            <a:extLst>
              <a:ext uri="{FF2B5EF4-FFF2-40B4-BE49-F238E27FC236}">
                <a16:creationId xmlns:a16="http://schemas.microsoft.com/office/drawing/2014/main" id="{D0D5E7AA-1B96-461C-9E23-391E9580C979}"/>
              </a:ext>
            </a:extLst>
          </p:cNvPr>
          <p:cNvSpPr/>
          <p:nvPr/>
        </p:nvSpPr>
        <p:spPr>
          <a:xfrm>
            <a:off x="721214" y="1027583"/>
            <a:ext cx="9908055" cy="5309146"/>
          </a:xfrm>
          <a:prstGeom prst="rect">
            <a:avLst/>
          </a:prstGeom>
          <a:solidFill>
            <a:schemeClr val="bg1"/>
          </a:solidFill>
        </p:spPr>
        <p:txBody>
          <a:bodyPr wrap="square">
            <a:spAutoFit/>
          </a:bodyPr>
          <a:lstStyle/>
          <a:p>
            <a:r>
              <a:rPr lang="en-GB" dirty="0"/>
              <a:t>How to design mitigation measures, including biodiversity offsets, for </a:t>
            </a:r>
            <a:r>
              <a:rPr lang="en-GB" b="1" dirty="0"/>
              <a:t>an individual site or project </a:t>
            </a:r>
            <a:r>
              <a:rPr lang="en-GB" dirty="0"/>
              <a:t>?</a:t>
            </a:r>
          </a:p>
          <a:p>
            <a:pPr marL="285750" lvl="0" indent="-285750">
              <a:spcBef>
                <a:spcPts val="1800"/>
              </a:spcBef>
              <a:buFont typeface="Arial" panose="020B0604020202020204" pitchFamily="34" charset="0"/>
              <a:buChar char="•"/>
            </a:pPr>
            <a:r>
              <a:rPr lang="en-GB" dirty="0">
                <a:hlinkClick r:id="rId3">
                  <a:extLst>
                    <a:ext uri="{A12FA001-AC4F-418D-AE19-62706E023703}">
                      <ahyp:hlinkClr xmlns="" xmlns:ahyp="http://schemas.microsoft.com/office/drawing/2018/hyperlinkcolor" val="tx"/>
                    </a:ext>
                  </a:extLst>
                </a:hlinkClick>
              </a:rPr>
              <a:t>What are the </a:t>
            </a:r>
            <a:r>
              <a:rPr lang="en-GB" b="1" dirty="0">
                <a:solidFill>
                  <a:srgbClr val="0070C0"/>
                </a:solidFill>
                <a:hlinkClick r:id="rId3">
                  <a:extLst>
                    <a:ext uri="{A12FA001-AC4F-418D-AE19-62706E023703}">
                      <ahyp:hlinkClr xmlns="" xmlns:ahyp="http://schemas.microsoft.com/office/drawing/2018/hyperlinkcolor" val="tx"/>
                    </a:ext>
                  </a:extLst>
                </a:hlinkClick>
              </a:rPr>
              <a:t>key steps </a:t>
            </a:r>
            <a:r>
              <a:rPr lang="en-GB" dirty="0">
                <a:hlinkClick r:id="rId3">
                  <a:extLst>
                    <a:ext uri="{A12FA001-AC4F-418D-AE19-62706E023703}">
                      <ahyp:hlinkClr xmlns="" xmlns:ahyp="http://schemas.microsoft.com/office/drawing/2018/hyperlinkcolor" val="tx"/>
                    </a:ext>
                  </a:extLst>
                </a:hlinkClick>
              </a:rPr>
              <a:t>to take?</a:t>
            </a:r>
            <a:endParaRPr lang="en-GB" dirty="0"/>
          </a:p>
          <a:p>
            <a:pPr marL="285750" lvl="0" indent="-285750">
              <a:spcBef>
                <a:spcPts val="1800"/>
              </a:spcBef>
              <a:buFont typeface="Arial" panose="020B0604020202020204" pitchFamily="34" charset="0"/>
              <a:buChar char="•"/>
            </a:pPr>
            <a:r>
              <a:rPr lang="en-GB" dirty="0">
                <a:hlinkClick r:id="rId4">
                  <a:extLst>
                    <a:ext uri="{A12FA001-AC4F-418D-AE19-62706E023703}">
                      <ahyp:hlinkClr xmlns="" xmlns:ahyp="http://schemas.microsoft.com/office/drawing/2018/hyperlinkcolor" val="tx"/>
                    </a:ext>
                  </a:extLst>
                </a:hlinkClick>
              </a:rPr>
              <a:t>Should the process of designing biodiversity offsets be integrated with </a:t>
            </a:r>
            <a:r>
              <a:rPr lang="en-GB" b="1" dirty="0">
                <a:solidFill>
                  <a:srgbClr val="0070C0"/>
                </a:solidFill>
                <a:hlinkClick r:id="rId4">
                  <a:extLst>
                    <a:ext uri="{A12FA001-AC4F-418D-AE19-62706E023703}">
                      <ahyp:hlinkClr xmlns="" xmlns:ahyp="http://schemas.microsoft.com/office/drawing/2018/hyperlinkcolor" val="tx"/>
                    </a:ext>
                  </a:extLst>
                </a:hlinkClick>
              </a:rPr>
              <a:t>impact assessment</a:t>
            </a:r>
            <a:r>
              <a:rPr lang="en-GB" dirty="0">
                <a:hlinkClick r:id="rId4">
                  <a:extLst>
                    <a:ext uri="{A12FA001-AC4F-418D-AE19-62706E023703}">
                      <ahyp:hlinkClr xmlns="" xmlns:ahyp="http://schemas.microsoft.com/office/drawing/2018/hyperlinkcolor" val="tx"/>
                    </a:ext>
                  </a:extLst>
                </a:hlinkClick>
              </a:rPr>
              <a:t>, and how?</a:t>
            </a:r>
            <a:endParaRPr lang="en-GB" dirty="0"/>
          </a:p>
          <a:p>
            <a:pPr marL="285750" lvl="0" indent="-285750">
              <a:spcBef>
                <a:spcPts val="1800"/>
              </a:spcBef>
              <a:buFont typeface="Arial" panose="020B0604020202020204" pitchFamily="34" charset="0"/>
              <a:buChar char="•"/>
            </a:pPr>
            <a:r>
              <a:rPr lang="en-GB" dirty="0">
                <a:hlinkClick r:id="rId5">
                  <a:extLst>
                    <a:ext uri="{A12FA001-AC4F-418D-AE19-62706E023703}">
                      <ahyp:hlinkClr xmlns="" xmlns:ahyp="http://schemas.microsoft.com/office/drawing/2018/hyperlinkcolor" val="tx"/>
                    </a:ext>
                  </a:extLst>
                </a:hlinkClick>
              </a:rPr>
              <a:t>Why and how to identify </a:t>
            </a:r>
            <a:r>
              <a:rPr lang="en-GB" b="1" dirty="0">
                <a:solidFill>
                  <a:srgbClr val="0070C0"/>
                </a:solidFill>
                <a:hlinkClick r:id="rId5">
                  <a:extLst>
                    <a:ext uri="{A12FA001-AC4F-418D-AE19-62706E023703}">
                      <ahyp:hlinkClr xmlns="" xmlns:ahyp="http://schemas.microsoft.com/office/drawing/2018/hyperlinkcolor" val="tx"/>
                    </a:ext>
                  </a:extLst>
                </a:hlinkClick>
              </a:rPr>
              <a:t>stakeholders</a:t>
            </a:r>
            <a:r>
              <a:rPr lang="en-GB" dirty="0">
                <a:hlinkClick r:id="rId5">
                  <a:extLst>
                    <a:ext uri="{A12FA001-AC4F-418D-AE19-62706E023703}">
                      <ahyp:hlinkClr xmlns="" xmlns:ahyp="http://schemas.microsoft.com/office/drawing/2018/hyperlinkcolor" val="tx"/>
                    </a:ext>
                  </a:extLst>
                </a:hlinkClick>
              </a:rPr>
              <a:t> and engage them in the design and implementation of biodiversity offsets.</a:t>
            </a:r>
            <a:endParaRPr lang="en-GB" dirty="0"/>
          </a:p>
          <a:p>
            <a:pPr marL="285750" lvl="0" indent="-285750">
              <a:spcBef>
                <a:spcPts val="1800"/>
              </a:spcBef>
              <a:buFont typeface="Arial" panose="020B0604020202020204" pitchFamily="34" charset="0"/>
              <a:buChar char="•"/>
            </a:pPr>
            <a:r>
              <a:rPr lang="en-GB" dirty="0">
                <a:hlinkClick r:id="rId6">
                  <a:extLst>
                    <a:ext uri="{A12FA001-AC4F-418D-AE19-62706E023703}">
                      <ahyp:hlinkClr xmlns="" xmlns:ahyp="http://schemas.microsoft.com/office/drawing/2018/hyperlinkcolor" val="tx"/>
                    </a:ext>
                  </a:extLst>
                </a:hlinkClick>
              </a:rPr>
              <a:t>When are biodiversity </a:t>
            </a:r>
            <a:r>
              <a:rPr lang="en-GB" b="1" dirty="0">
                <a:solidFill>
                  <a:srgbClr val="0070C0"/>
                </a:solidFill>
                <a:hlinkClick r:id="rId6">
                  <a:extLst>
                    <a:ext uri="{A12FA001-AC4F-418D-AE19-62706E023703}">
                      <ahyp:hlinkClr xmlns="" xmlns:ahyp="http://schemas.microsoft.com/office/drawing/2018/hyperlinkcolor" val="tx"/>
                    </a:ext>
                  </a:extLst>
                </a:hlinkClick>
              </a:rPr>
              <a:t>offsets not appropriate </a:t>
            </a:r>
            <a:r>
              <a:rPr lang="en-GB" dirty="0">
                <a:hlinkClick r:id="rId6">
                  <a:extLst>
                    <a:ext uri="{A12FA001-AC4F-418D-AE19-62706E023703}">
                      <ahyp:hlinkClr xmlns="" xmlns:ahyp="http://schemas.microsoft.com/office/drawing/2018/hyperlinkcolor" val="tx"/>
                    </a:ext>
                  </a:extLst>
                </a:hlinkClick>
              </a:rPr>
              <a:t>as some impacts cannot be offset?</a:t>
            </a:r>
            <a:endParaRPr lang="en-GB" dirty="0"/>
          </a:p>
          <a:p>
            <a:pPr marL="285750" lvl="0" indent="-285750">
              <a:spcBef>
                <a:spcPts val="1800"/>
              </a:spcBef>
              <a:buFont typeface="Arial" panose="020B0604020202020204" pitchFamily="34" charset="0"/>
              <a:buChar char="•"/>
            </a:pPr>
            <a:r>
              <a:rPr lang="en-GB" dirty="0">
                <a:hlinkClick r:id="rId7">
                  <a:extLst>
                    <a:ext uri="{A12FA001-AC4F-418D-AE19-62706E023703}">
                      <ahyp:hlinkClr xmlns="" xmlns:ahyp="http://schemas.microsoft.com/office/drawing/2018/hyperlinkcolor" val="tx"/>
                    </a:ext>
                  </a:extLst>
                </a:hlinkClick>
              </a:rPr>
              <a:t>How to approach the </a:t>
            </a:r>
            <a:r>
              <a:rPr lang="en-GB" b="1" dirty="0">
                <a:solidFill>
                  <a:srgbClr val="0070C0"/>
                </a:solidFill>
                <a:hlinkClick r:id="rId7">
                  <a:extLst>
                    <a:ext uri="{A12FA001-AC4F-418D-AE19-62706E023703}">
                      <ahyp:hlinkClr xmlns="" xmlns:ahyp="http://schemas.microsoft.com/office/drawing/2018/hyperlinkcolor" val="tx"/>
                    </a:ext>
                  </a:extLst>
                </a:hlinkClick>
              </a:rPr>
              <a:t>calculation of losses and gains</a:t>
            </a:r>
            <a:r>
              <a:rPr lang="en-GB" dirty="0">
                <a:hlinkClick r:id="rId7">
                  <a:extLst>
                    <a:ext uri="{A12FA001-AC4F-418D-AE19-62706E023703}">
                      <ahyp:hlinkClr xmlns="" xmlns:ahyp="http://schemas.microsoft.com/office/drawing/2018/hyperlinkcolor" val="tx"/>
                    </a:ext>
                  </a:extLst>
                </a:hlinkClick>
              </a:rPr>
              <a:t>, in working towards NNL/NG?</a:t>
            </a:r>
            <a:endParaRPr lang="en-GB" dirty="0"/>
          </a:p>
          <a:p>
            <a:pPr marL="285750" lvl="0" indent="-285750">
              <a:spcBef>
                <a:spcPts val="1800"/>
              </a:spcBef>
              <a:buFont typeface="Arial" panose="020B0604020202020204" pitchFamily="34" charset="0"/>
              <a:buChar char="•"/>
            </a:pPr>
            <a:r>
              <a:rPr lang="en-GB" dirty="0">
                <a:hlinkClick r:id="rId8">
                  <a:extLst>
                    <a:ext uri="{A12FA001-AC4F-418D-AE19-62706E023703}">
                      <ahyp:hlinkClr xmlns="" xmlns:ahyp="http://schemas.microsoft.com/office/drawing/2018/hyperlinkcolor" val="tx"/>
                    </a:ext>
                  </a:extLst>
                </a:hlinkClick>
              </a:rPr>
              <a:t>How can a </a:t>
            </a:r>
            <a:r>
              <a:rPr lang="en-GB" b="1" dirty="0">
                <a:solidFill>
                  <a:srgbClr val="0070C0"/>
                </a:solidFill>
                <a:hlinkClick r:id="rId8">
                  <a:extLst>
                    <a:ext uri="{A12FA001-AC4F-418D-AE19-62706E023703}">
                      <ahyp:hlinkClr xmlns="" xmlns:ahyp="http://schemas.microsoft.com/office/drawing/2018/hyperlinkcolor" val="tx"/>
                    </a:ext>
                  </a:extLst>
                </a:hlinkClick>
              </a:rPr>
              <a:t>natural capital account </a:t>
            </a:r>
            <a:r>
              <a:rPr lang="en-GB" dirty="0">
                <a:hlinkClick r:id="rId8">
                  <a:extLst>
                    <a:ext uri="{A12FA001-AC4F-418D-AE19-62706E023703}">
                      <ahyp:hlinkClr xmlns="" xmlns:ahyp="http://schemas.microsoft.com/office/drawing/2018/hyperlinkcolor" val="tx"/>
                    </a:ext>
                  </a:extLst>
                </a:hlinkClick>
              </a:rPr>
              <a:t>be used to monitor whether a net gain of biodiversity is achieved? And to put a value on the wider environmental, societal and economic co-benefits of doing so?</a:t>
            </a:r>
            <a:endParaRPr lang="en-GB" dirty="0"/>
          </a:p>
          <a:p>
            <a:pPr marL="285750" lvl="0" indent="-285750">
              <a:spcBef>
                <a:spcPts val="1800"/>
              </a:spcBef>
              <a:buFont typeface="Arial" panose="020B0604020202020204" pitchFamily="34" charset="0"/>
              <a:buChar char="•"/>
            </a:pPr>
            <a:r>
              <a:rPr lang="en-GB" dirty="0">
                <a:hlinkClick r:id="rId9">
                  <a:extLst>
                    <a:ext uri="{A12FA001-AC4F-418D-AE19-62706E023703}">
                      <ahyp:hlinkClr xmlns="" xmlns:ahyp="http://schemas.microsoft.com/office/drawing/2018/hyperlinkcolor" val="tx"/>
                    </a:ext>
                  </a:extLst>
                </a:hlinkClick>
              </a:rPr>
              <a:t>How to understand issues around </a:t>
            </a:r>
            <a:r>
              <a:rPr lang="en-GB" b="1" dirty="0">
                <a:solidFill>
                  <a:srgbClr val="0070C0"/>
                </a:solidFill>
                <a:hlinkClick r:id="rId9">
                  <a:extLst>
                    <a:ext uri="{A12FA001-AC4F-418D-AE19-62706E023703}">
                      <ahyp:hlinkClr xmlns="" xmlns:ahyp="http://schemas.microsoft.com/office/drawing/2018/hyperlinkcolor" val="tx"/>
                    </a:ext>
                  </a:extLst>
                </a:hlinkClick>
              </a:rPr>
              <a:t>stacking and bundling of ecosystem services and biodiversity</a:t>
            </a:r>
            <a:r>
              <a:rPr lang="en-GB" dirty="0">
                <a:hlinkClick r:id="rId9">
                  <a:extLst>
                    <a:ext uri="{A12FA001-AC4F-418D-AE19-62706E023703}">
                      <ahyp:hlinkClr xmlns="" xmlns:ahyp="http://schemas.microsoft.com/office/drawing/2018/hyperlinkcolor" val="tx"/>
                    </a:ext>
                  </a:extLst>
                </a:hlinkClick>
              </a:rPr>
              <a:t>? How to maximize the benefits and limit the risks when compensating for multiple overlapping ecosystem goods and services (e.g. related to water, carbon, biodiversity)?</a:t>
            </a:r>
            <a:endParaRPr lang="en-GB" dirty="0"/>
          </a:p>
          <a:p>
            <a:endParaRPr lang="en-GB" dirty="0"/>
          </a:p>
        </p:txBody>
      </p:sp>
    </p:spTree>
    <p:extLst>
      <p:ext uri="{BB962C8B-B14F-4D97-AF65-F5344CB8AC3E}">
        <p14:creationId xmlns:p14="http://schemas.microsoft.com/office/powerpoint/2010/main" val="426354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007819" y="-58334"/>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chemeClr val="bg1"/>
                </a:solidFill>
                <a:latin typeface="Arial" pitchFamily="34" charset="0"/>
                <a:cs typeface="Arial" pitchFamily="34" charset="0"/>
              </a:rPr>
              <a:t>Companies: examples of firms working with BNG or similar goals can be found in…..</a:t>
            </a:r>
            <a:endParaRPr lang="en-US" sz="3000" dirty="0">
              <a:solidFill>
                <a:schemeClr val="bg1"/>
              </a:solidFill>
              <a:latin typeface="Arial" pitchFamily="34" charset="0"/>
              <a:cs typeface="Arial" pitchFamily="34" charset="0"/>
            </a:endParaRP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10E8958C-4C5C-4B03-965F-4C6A627A7059}"/>
              </a:ext>
            </a:extLst>
          </p:cNvPr>
          <p:cNvSpPr/>
          <p:nvPr/>
        </p:nvSpPr>
        <p:spPr>
          <a:xfrm>
            <a:off x="282907" y="954915"/>
            <a:ext cx="7704200" cy="5032147"/>
          </a:xfrm>
          <a:prstGeom prst="rect">
            <a:avLst/>
          </a:prstGeom>
        </p:spPr>
        <p:txBody>
          <a:bodyPr wrap="square">
            <a:spAutoFit/>
          </a:bodyPr>
          <a:lstStyle/>
          <a:p>
            <a:pPr marL="285750" indent="-285750">
              <a:spcBef>
                <a:spcPts val="1200"/>
              </a:spcBef>
              <a:buFont typeface="Arial" panose="020B0604020202020204" pitchFamily="34" charset="0"/>
              <a:buChar char="•"/>
            </a:pPr>
            <a:r>
              <a:rPr lang="en-US" sz="2400" dirty="0">
                <a:solidFill>
                  <a:srgbClr val="0070C0"/>
                </a:solidFill>
                <a:latin typeface="effra"/>
                <a:hlinkClick r:id="rId3"/>
              </a:rPr>
              <a:t>Technical Notes to Business Roadmap</a:t>
            </a:r>
            <a:r>
              <a:rPr lang="en-US" sz="2400" dirty="0">
                <a:solidFill>
                  <a:srgbClr val="404040"/>
                </a:solidFill>
                <a:latin typeface="effra"/>
              </a:rPr>
              <a:t> (many examples from companies here)</a:t>
            </a:r>
          </a:p>
          <a:p>
            <a:pPr marL="285750" indent="-285750">
              <a:spcBef>
                <a:spcPts val="1200"/>
              </a:spcBef>
              <a:buFont typeface="Arial" panose="020B0604020202020204" pitchFamily="34" charset="0"/>
              <a:buChar char="•"/>
            </a:pPr>
            <a:r>
              <a:rPr lang="en-US" sz="2400" dirty="0">
                <a:solidFill>
                  <a:srgbClr val="0070C0"/>
                </a:solidFill>
                <a:latin typeface="effra"/>
                <a:hlinkClick r:id="rId4"/>
              </a:rPr>
              <a:t>Business Roadmap</a:t>
            </a:r>
            <a:r>
              <a:rPr lang="en-US" sz="2400" dirty="0">
                <a:solidFill>
                  <a:srgbClr val="404040"/>
                </a:solidFill>
                <a:latin typeface="effra"/>
              </a:rPr>
              <a:t> (examples from companies here)</a:t>
            </a:r>
          </a:p>
          <a:p>
            <a:pPr marL="285750" indent="-285750">
              <a:spcBef>
                <a:spcPts val="1200"/>
              </a:spcBef>
              <a:buFont typeface="Arial" panose="020B0604020202020204" pitchFamily="34" charset="0"/>
              <a:buChar char="•"/>
            </a:pPr>
            <a:r>
              <a:rPr lang="en-US" sz="2400" dirty="0">
                <a:solidFill>
                  <a:srgbClr val="404040"/>
                </a:solidFill>
                <a:latin typeface="effra"/>
              </a:rPr>
              <a:t>Case studies, e.g.:</a:t>
            </a:r>
          </a:p>
          <a:p>
            <a:pPr marL="742950" lvl="1" indent="-285750">
              <a:spcBef>
                <a:spcPts val="600"/>
              </a:spcBef>
              <a:buFont typeface="Arial" panose="020B0604020202020204" pitchFamily="34" charset="0"/>
              <a:buChar char="•"/>
            </a:pPr>
            <a:r>
              <a:rPr lang="en-US" sz="1400" dirty="0">
                <a:latin typeface="effra"/>
                <a:hlinkClick r:id="rId5">
                  <a:extLst>
                    <a:ext uri="{A12FA001-AC4F-418D-AE19-62706E023703}">
                      <ahyp:hlinkClr xmlns="" xmlns:ahyp="http://schemas.microsoft.com/office/drawing/2018/hyperlinkcolor" val="tx"/>
                    </a:ext>
                  </a:extLst>
                </a:hlinkClick>
              </a:rPr>
              <a:t>The Ecological Offset on the </a:t>
            </a:r>
            <a:r>
              <a:rPr lang="en-US" sz="1400" b="1" dirty="0">
                <a:solidFill>
                  <a:srgbClr val="0070C0"/>
                </a:solidFill>
                <a:latin typeface="effra"/>
                <a:hlinkClick r:id="rId5">
                  <a:extLst>
                    <a:ext uri="{A12FA001-AC4F-418D-AE19-62706E023703}">
                      <ahyp:hlinkClr xmlns="" xmlns:ahyp="http://schemas.microsoft.com/office/drawing/2018/hyperlinkcolor" val="tx"/>
                    </a:ext>
                  </a:extLst>
                </a:hlinkClick>
              </a:rPr>
              <a:t>BPL HSL</a:t>
            </a:r>
            <a:r>
              <a:rPr lang="en-US" sz="1400" dirty="0">
                <a:latin typeface="effra"/>
                <a:hlinkClick r:id="rId5">
                  <a:extLst>
                    <a:ext uri="{A12FA001-AC4F-418D-AE19-62706E023703}">
                      <ahyp:hlinkClr xmlns="" xmlns:ahyp="http://schemas.microsoft.com/office/drawing/2018/hyperlinkcolor" val="tx"/>
                    </a:ext>
                  </a:extLst>
                </a:hlinkClick>
              </a:rPr>
              <a:t>, a French Linear Railway Infrastructure. </a:t>
            </a:r>
            <a:r>
              <a:rPr lang="en-US" sz="1400" b="1" dirty="0" err="1">
                <a:solidFill>
                  <a:srgbClr val="0070C0"/>
                </a:solidFill>
                <a:latin typeface="effra"/>
                <a:hlinkClick r:id="rId5">
                  <a:extLst>
                    <a:ext uri="{A12FA001-AC4F-418D-AE19-62706E023703}">
                      <ahyp:hlinkClr xmlns="" xmlns:ahyp="http://schemas.microsoft.com/office/drawing/2018/hyperlinkcolor" val="tx"/>
                    </a:ext>
                  </a:extLst>
                </a:hlinkClick>
              </a:rPr>
              <a:t>Eiffage</a:t>
            </a:r>
            <a:r>
              <a:rPr lang="en-US" sz="1400" dirty="0">
                <a:latin typeface="effra"/>
                <a:hlinkClick r:id="rId5">
                  <a:extLst>
                    <a:ext uri="{A12FA001-AC4F-418D-AE19-62706E023703}">
                      <ahyp:hlinkClr xmlns="" xmlns:ahyp="http://schemas.microsoft.com/office/drawing/2018/hyperlinkcolor" val="tx"/>
                    </a:ext>
                  </a:extLst>
                </a:hlinkClick>
              </a:rPr>
              <a:t>, France – A Case Study (2018)</a:t>
            </a:r>
            <a:endParaRPr lang="en-US" sz="1400" dirty="0">
              <a:latin typeface="effra"/>
            </a:endParaRPr>
          </a:p>
          <a:p>
            <a:pPr marL="742950" lvl="1" indent="-285750">
              <a:spcBef>
                <a:spcPts val="600"/>
              </a:spcBef>
              <a:buFont typeface="Arial" panose="020B0604020202020204" pitchFamily="34" charset="0"/>
              <a:buChar char="•"/>
            </a:pPr>
            <a:r>
              <a:rPr lang="en-US" sz="1400" b="1" dirty="0" err="1">
                <a:solidFill>
                  <a:srgbClr val="0070C0"/>
                </a:solidFill>
                <a:latin typeface="effra"/>
                <a:hlinkClick r:id="rId6">
                  <a:extLst>
                    <a:ext uri="{A12FA001-AC4F-418D-AE19-62706E023703}">
                      <ahyp:hlinkClr xmlns="" xmlns:ahyp="http://schemas.microsoft.com/office/drawing/2018/hyperlinkcolor" val="tx"/>
                    </a:ext>
                  </a:extLst>
                </a:hlinkClick>
              </a:rPr>
              <a:t>Ambatovy</a:t>
            </a:r>
            <a:r>
              <a:rPr lang="en-US" sz="1400" b="1" dirty="0">
                <a:solidFill>
                  <a:srgbClr val="0070C0"/>
                </a:solidFill>
                <a:latin typeface="effra"/>
                <a:hlinkClick r:id="rId6">
                  <a:extLst>
                    <a:ext uri="{A12FA001-AC4F-418D-AE19-62706E023703}">
                      <ahyp:hlinkClr xmlns="" xmlns:ahyp="http://schemas.microsoft.com/office/drawing/2018/hyperlinkcolor" val="tx"/>
                    </a:ext>
                  </a:extLst>
                </a:hlinkClick>
              </a:rPr>
              <a:t> Project</a:t>
            </a:r>
            <a:r>
              <a:rPr lang="en-US" sz="1400" dirty="0">
                <a:latin typeface="effra"/>
                <a:hlinkClick r:id="rId6">
                  <a:extLst>
                    <a:ext uri="{A12FA001-AC4F-418D-AE19-62706E023703}">
                      <ahyp:hlinkClr xmlns="" xmlns:ahyp="http://schemas.microsoft.com/office/drawing/2018/hyperlinkcolor" val="tx"/>
                    </a:ext>
                  </a:extLst>
                </a:hlinkClick>
              </a:rPr>
              <a:t>, nickel mine, Madagascar (2014)</a:t>
            </a:r>
            <a:r>
              <a:rPr lang="en-US" sz="1400" dirty="0">
                <a:latin typeface="effra"/>
              </a:rPr>
              <a:t> and </a:t>
            </a:r>
            <a:r>
              <a:rPr lang="en-US" sz="1400" dirty="0" err="1">
                <a:latin typeface="effra"/>
                <a:hlinkClick r:id="rId7">
                  <a:extLst>
                    <a:ext uri="{A12FA001-AC4F-418D-AE19-62706E023703}">
                      <ahyp:hlinkClr xmlns="" xmlns:ahyp="http://schemas.microsoft.com/office/drawing/2018/hyperlinkcolor" val="tx"/>
                    </a:ext>
                  </a:extLst>
                </a:hlinkClick>
              </a:rPr>
              <a:t>Ambatovy</a:t>
            </a:r>
            <a:r>
              <a:rPr lang="en-US" sz="1400" dirty="0">
                <a:latin typeface="effra"/>
                <a:hlinkClick r:id="rId7">
                  <a:extLst>
                    <a:ext uri="{A12FA001-AC4F-418D-AE19-62706E023703}">
                      <ahyp:hlinkClr xmlns="" xmlns:ahyp="http://schemas.microsoft.com/office/drawing/2018/hyperlinkcolor" val="tx"/>
                    </a:ext>
                  </a:extLst>
                </a:hlinkClick>
              </a:rPr>
              <a:t> Project (2009)</a:t>
            </a:r>
            <a:endParaRPr lang="en-US" sz="1400" dirty="0">
              <a:latin typeface="effra"/>
            </a:endParaRPr>
          </a:p>
          <a:p>
            <a:pPr marL="742950" lvl="1" indent="-285750">
              <a:spcBef>
                <a:spcPts val="600"/>
              </a:spcBef>
              <a:buFont typeface="Arial" panose="020B0604020202020204" pitchFamily="34" charset="0"/>
              <a:buChar char="•"/>
            </a:pPr>
            <a:r>
              <a:rPr lang="en-US" sz="1400" b="1" dirty="0">
                <a:solidFill>
                  <a:srgbClr val="0070C0"/>
                </a:solidFill>
                <a:latin typeface="effra"/>
                <a:hlinkClick r:id="rId8">
                  <a:extLst>
                    <a:ext uri="{A12FA001-AC4F-418D-AE19-62706E023703}">
                      <ahyp:hlinkClr xmlns="" xmlns:ahyp="http://schemas.microsoft.com/office/drawing/2018/hyperlinkcolor" val="tx"/>
                    </a:ext>
                  </a:extLst>
                </a:hlinkClick>
              </a:rPr>
              <a:t>Solid Energy</a:t>
            </a:r>
            <a:r>
              <a:rPr lang="en-US" sz="1400" dirty="0">
                <a:latin typeface="effra"/>
                <a:hlinkClick r:id="rId8">
                  <a:extLst>
                    <a:ext uri="{A12FA001-AC4F-418D-AE19-62706E023703}">
                      <ahyp:hlinkClr xmlns="" xmlns:ahyp="http://schemas.microsoft.com/office/drawing/2018/hyperlinkcolor" val="tx"/>
                    </a:ext>
                  </a:extLst>
                </a:hlinkClick>
              </a:rPr>
              <a:t>, </a:t>
            </a:r>
            <a:r>
              <a:rPr lang="en-US" sz="1400" b="1" dirty="0">
                <a:solidFill>
                  <a:srgbClr val="0070C0"/>
                </a:solidFill>
                <a:latin typeface="effra"/>
                <a:hlinkClick r:id="rId8">
                  <a:extLst>
                    <a:ext uri="{A12FA001-AC4F-418D-AE19-62706E023703}">
                      <ahyp:hlinkClr xmlns="" xmlns:ahyp="http://schemas.microsoft.com/office/drawing/2018/hyperlinkcolor" val="tx"/>
                    </a:ext>
                  </a:extLst>
                </a:hlinkClick>
              </a:rPr>
              <a:t>Strongman coal mine</a:t>
            </a:r>
            <a:r>
              <a:rPr lang="en-US" sz="1400" dirty="0">
                <a:latin typeface="effra"/>
                <a:hlinkClick r:id="rId8">
                  <a:extLst>
                    <a:ext uri="{A12FA001-AC4F-418D-AE19-62706E023703}">
                      <ahyp:hlinkClr xmlns="" xmlns:ahyp="http://schemas.microsoft.com/office/drawing/2018/hyperlinkcolor" val="tx"/>
                    </a:ext>
                  </a:extLst>
                </a:hlinkClick>
              </a:rPr>
              <a:t>, New Zealand (2014)</a:t>
            </a:r>
            <a:r>
              <a:rPr lang="en-US" sz="1400" dirty="0">
                <a:latin typeface="effra"/>
              </a:rPr>
              <a:t> and </a:t>
            </a:r>
            <a:r>
              <a:rPr lang="en-US" sz="1400" dirty="0">
                <a:latin typeface="effra"/>
                <a:hlinkClick r:id="rId9">
                  <a:extLst>
                    <a:ext uri="{A12FA001-AC4F-418D-AE19-62706E023703}">
                      <ahyp:hlinkClr xmlns="" xmlns:ahyp="http://schemas.microsoft.com/office/drawing/2018/hyperlinkcolor" val="tx"/>
                    </a:ext>
                  </a:extLst>
                </a:hlinkClick>
              </a:rPr>
              <a:t>Strongman (2009)</a:t>
            </a:r>
            <a:endParaRPr lang="en-US" sz="1400" dirty="0">
              <a:latin typeface="effra"/>
            </a:endParaRPr>
          </a:p>
          <a:p>
            <a:pPr marL="742950" lvl="1" indent="-285750">
              <a:spcBef>
                <a:spcPts val="600"/>
              </a:spcBef>
              <a:buFont typeface="Arial" panose="020B0604020202020204" pitchFamily="34" charset="0"/>
              <a:buChar char="•"/>
            </a:pPr>
            <a:r>
              <a:rPr lang="en-US" sz="1400" b="1" dirty="0" err="1">
                <a:solidFill>
                  <a:srgbClr val="0070C0"/>
                </a:solidFill>
                <a:latin typeface="effra"/>
                <a:hlinkClick r:id="rId10">
                  <a:extLst>
                    <a:ext uri="{A12FA001-AC4F-418D-AE19-62706E023703}">
                      <ahyp:hlinkClr xmlns="" xmlns:ahyp="http://schemas.microsoft.com/office/drawing/2018/hyperlinkcolor" val="tx"/>
                    </a:ext>
                  </a:extLst>
                </a:hlinkClick>
              </a:rPr>
              <a:t>Ango</a:t>
            </a:r>
            <a:r>
              <a:rPr lang="en-US" sz="1400" b="1" dirty="0">
                <a:solidFill>
                  <a:srgbClr val="0070C0"/>
                </a:solidFill>
                <a:latin typeface="effra"/>
                <a:hlinkClick r:id="rId10">
                  <a:extLst>
                    <a:ext uri="{A12FA001-AC4F-418D-AE19-62706E023703}">
                      <ahyp:hlinkClr xmlns="" xmlns:ahyp="http://schemas.microsoft.com/office/drawing/2018/hyperlinkcolor" val="tx"/>
                    </a:ext>
                  </a:extLst>
                </a:hlinkClick>
              </a:rPr>
              <a:t> American </a:t>
            </a:r>
            <a:r>
              <a:rPr lang="en-US" sz="1400" dirty="0">
                <a:latin typeface="effra"/>
                <a:hlinkClick r:id="rId10">
                  <a:extLst>
                    <a:ext uri="{A12FA001-AC4F-418D-AE19-62706E023703}">
                      <ahyp:hlinkClr xmlns="" xmlns:ahyp="http://schemas.microsoft.com/office/drawing/2018/hyperlinkcolor" val="tx"/>
                    </a:ext>
                  </a:extLst>
                </a:hlinkClick>
              </a:rPr>
              <a:t>Biodiversity Offset Case Study – 2009</a:t>
            </a:r>
            <a:endParaRPr lang="en-US" sz="1400" dirty="0">
              <a:latin typeface="effra"/>
            </a:endParaRPr>
          </a:p>
          <a:p>
            <a:pPr marL="742950" lvl="1" indent="-285750">
              <a:spcBef>
                <a:spcPts val="600"/>
              </a:spcBef>
              <a:buFont typeface="Arial" panose="020B0604020202020204" pitchFamily="34" charset="0"/>
              <a:buChar char="•"/>
            </a:pPr>
            <a:r>
              <a:rPr lang="en-US" sz="1400" b="1" dirty="0">
                <a:solidFill>
                  <a:srgbClr val="0070C0"/>
                </a:solidFill>
                <a:latin typeface="effra"/>
                <a:hlinkClick r:id="rId11">
                  <a:extLst>
                    <a:ext uri="{A12FA001-AC4F-418D-AE19-62706E023703}">
                      <ahyp:hlinkClr xmlns="" xmlns:ahyp="http://schemas.microsoft.com/office/drawing/2018/hyperlinkcolor" val="tx"/>
                    </a:ext>
                  </a:extLst>
                </a:hlinkClick>
              </a:rPr>
              <a:t>Bainbridge</a:t>
            </a:r>
            <a:r>
              <a:rPr lang="en-US" sz="1400" dirty="0">
                <a:latin typeface="effra"/>
                <a:hlinkClick r:id="rId11">
                  <a:extLst>
                    <a:ext uri="{A12FA001-AC4F-418D-AE19-62706E023703}">
                      <ahyp:hlinkClr xmlns="" xmlns:ahyp="http://schemas.microsoft.com/office/drawing/2018/hyperlinkcolor" val="tx"/>
                    </a:ext>
                  </a:extLst>
                </a:hlinkClick>
              </a:rPr>
              <a:t> Biodiversity Offset Case Study – 2009</a:t>
            </a:r>
            <a:endParaRPr lang="en-US" sz="1400" dirty="0">
              <a:latin typeface="effra"/>
            </a:endParaRPr>
          </a:p>
          <a:p>
            <a:pPr marL="742950" lvl="1" indent="-285750">
              <a:spcBef>
                <a:spcPts val="600"/>
              </a:spcBef>
              <a:buFont typeface="Arial" panose="020B0604020202020204" pitchFamily="34" charset="0"/>
              <a:buChar char="•"/>
            </a:pPr>
            <a:r>
              <a:rPr lang="en-US" sz="1400" b="1" dirty="0">
                <a:solidFill>
                  <a:srgbClr val="0070C0"/>
                </a:solidFill>
                <a:latin typeface="effra"/>
                <a:hlinkClick r:id="rId12">
                  <a:extLst>
                    <a:ext uri="{A12FA001-AC4F-418D-AE19-62706E023703}">
                      <ahyp:hlinkClr xmlns="" xmlns:ahyp="http://schemas.microsoft.com/office/drawing/2018/hyperlinkcolor" val="tx"/>
                    </a:ext>
                  </a:extLst>
                </a:hlinkClick>
              </a:rPr>
              <a:t>Newmont </a:t>
            </a:r>
            <a:r>
              <a:rPr lang="en-US" sz="1400" dirty="0">
                <a:latin typeface="effra"/>
                <a:hlinkClick r:id="rId12">
                  <a:extLst>
                    <a:ext uri="{A12FA001-AC4F-418D-AE19-62706E023703}">
                      <ahyp:hlinkClr xmlns="" xmlns:ahyp="http://schemas.microsoft.com/office/drawing/2018/hyperlinkcolor" val="tx"/>
                    </a:ext>
                  </a:extLst>
                </a:hlinkClick>
              </a:rPr>
              <a:t>Mining Biodiversity Offset Case Study – 2009</a:t>
            </a:r>
            <a:endParaRPr lang="en-US" sz="1400" dirty="0">
              <a:latin typeface="effra"/>
            </a:endParaRPr>
          </a:p>
          <a:p>
            <a:pPr marL="742950" lvl="1" indent="-285750">
              <a:spcBef>
                <a:spcPts val="600"/>
              </a:spcBef>
              <a:buFont typeface="Arial" panose="020B0604020202020204" pitchFamily="34" charset="0"/>
              <a:buChar char="•"/>
            </a:pPr>
            <a:r>
              <a:rPr lang="en-US" sz="1400" dirty="0">
                <a:latin typeface="effra"/>
                <a:hlinkClick r:id="rId13">
                  <a:extLst>
                    <a:ext uri="{A12FA001-AC4F-418D-AE19-62706E023703}">
                      <ahyp:hlinkClr xmlns="" xmlns:ahyp="http://schemas.microsoft.com/office/drawing/2018/hyperlinkcolor" val="tx"/>
                    </a:ext>
                  </a:extLst>
                </a:hlinkClick>
              </a:rPr>
              <a:t>Non-BBOP </a:t>
            </a:r>
            <a:r>
              <a:rPr lang="en-US" sz="1400" b="1" dirty="0">
                <a:solidFill>
                  <a:srgbClr val="0070C0"/>
                </a:solidFill>
                <a:latin typeface="effra"/>
                <a:hlinkClick r:id="rId13">
                  <a:extLst>
                    <a:ext uri="{A12FA001-AC4F-418D-AE19-62706E023703}">
                      <ahyp:hlinkClr xmlns="" xmlns:ahyp="http://schemas.microsoft.com/office/drawing/2018/hyperlinkcolor" val="tx"/>
                    </a:ext>
                  </a:extLst>
                </a:hlinkClick>
              </a:rPr>
              <a:t>Compensatory Conservation Case Studies </a:t>
            </a:r>
            <a:r>
              <a:rPr lang="en-US" sz="1400" dirty="0">
                <a:latin typeface="effra"/>
                <a:hlinkClick r:id="rId13">
                  <a:extLst>
                    <a:ext uri="{A12FA001-AC4F-418D-AE19-62706E023703}">
                      <ahyp:hlinkClr xmlns="" xmlns:ahyp="http://schemas.microsoft.com/office/drawing/2018/hyperlinkcolor" val="tx"/>
                    </a:ext>
                  </a:extLst>
                </a:hlinkClick>
              </a:rPr>
              <a:t>– 2009</a:t>
            </a:r>
            <a:endParaRPr lang="en-US" sz="1400" dirty="0">
              <a:latin typeface="effra"/>
            </a:endParaRPr>
          </a:p>
          <a:p>
            <a:pPr marL="285750" indent="-285750">
              <a:spcBef>
                <a:spcPts val="1200"/>
              </a:spcBef>
              <a:buFont typeface="Arial" panose="020B0604020202020204" pitchFamily="34" charset="0"/>
              <a:buChar char="•"/>
            </a:pPr>
            <a:r>
              <a:rPr lang="en-US" sz="2400" dirty="0">
                <a:solidFill>
                  <a:srgbClr val="0070C0"/>
                </a:solidFill>
                <a:latin typeface="effra"/>
                <a:hlinkClick r:id="rId14"/>
              </a:rPr>
              <a:t>Webinars</a:t>
            </a:r>
            <a:r>
              <a:rPr lang="en-US" sz="2400" dirty="0">
                <a:solidFill>
                  <a:srgbClr val="0070C0"/>
                </a:solidFill>
                <a:latin typeface="effra"/>
              </a:rPr>
              <a:t>    </a:t>
            </a:r>
            <a:r>
              <a:rPr lang="en-US" sz="2400" dirty="0">
                <a:latin typeface="effra"/>
              </a:rPr>
              <a:t>….  And many </a:t>
            </a:r>
            <a:r>
              <a:rPr lang="en-US" sz="2400" dirty="0">
                <a:solidFill>
                  <a:srgbClr val="404040"/>
                </a:solidFill>
                <a:latin typeface="effra"/>
              </a:rPr>
              <a:t>more examples can be found in the </a:t>
            </a:r>
            <a:r>
              <a:rPr lang="en-US" sz="2400" dirty="0">
                <a:solidFill>
                  <a:srgbClr val="0070C0"/>
                </a:solidFill>
                <a:latin typeface="effra"/>
                <a:hlinkClick r:id="rId15"/>
              </a:rPr>
              <a:t>BBOP Library</a:t>
            </a:r>
            <a:endParaRPr lang="en-US" sz="2400" b="0" i="0" dirty="0">
              <a:solidFill>
                <a:srgbClr val="404040"/>
              </a:solidFill>
              <a:effectLst/>
              <a:latin typeface="effra"/>
            </a:endParaRPr>
          </a:p>
        </p:txBody>
      </p:sp>
      <p:pic>
        <p:nvPicPr>
          <p:cNvPr id="5" name="Google Shape;865;p57">
            <a:extLst>
              <a:ext uri="{FF2B5EF4-FFF2-40B4-BE49-F238E27FC236}">
                <a16:creationId xmlns:a16="http://schemas.microsoft.com/office/drawing/2014/main" id="{ACBD6FF5-FF4C-41EF-929D-EBE7D1F25540}"/>
              </a:ext>
            </a:extLst>
          </p:cNvPr>
          <p:cNvPicPr preferRelativeResize="0"/>
          <p:nvPr/>
        </p:nvPicPr>
        <p:blipFill rotWithShape="1">
          <a:blip r:embed="rId16">
            <a:alphaModFix/>
          </a:blip>
          <a:srcRect/>
          <a:stretch/>
        </p:blipFill>
        <p:spPr>
          <a:xfrm>
            <a:off x="9022124" y="2306898"/>
            <a:ext cx="2701423" cy="2512645"/>
          </a:xfrm>
          <a:prstGeom prst="rect">
            <a:avLst/>
          </a:prstGeom>
          <a:noFill/>
          <a:ln>
            <a:noFill/>
          </a:ln>
        </p:spPr>
      </p:pic>
    </p:spTree>
    <p:extLst>
      <p:ext uri="{BB962C8B-B14F-4D97-AF65-F5344CB8AC3E}">
        <p14:creationId xmlns:p14="http://schemas.microsoft.com/office/powerpoint/2010/main" val="54068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89121"/>
            <a:ext cx="9365017" cy="507831"/>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Companies: Quality Management System for BNG</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00164A1F-28F3-4D0D-8F5B-14DDB228731E}"/>
              </a:ext>
            </a:extLst>
          </p:cNvPr>
          <p:cNvSpPr/>
          <p:nvPr/>
        </p:nvSpPr>
        <p:spPr>
          <a:xfrm>
            <a:off x="473393" y="1120116"/>
            <a:ext cx="7887557" cy="4924425"/>
          </a:xfrm>
          <a:prstGeom prst="rect">
            <a:avLst/>
          </a:prstGeom>
        </p:spPr>
        <p:txBody>
          <a:bodyPr wrap="square">
            <a:spAutoFit/>
          </a:bodyPr>
          <a:lstStyle/>
          <a:p>
            <a:pPr>
              <a:spcBef>
                <a:spcPts val="1800"/>
              </a:spcBef>
            </a:pPr>
            <a:r>
              <a:rPr lang="en-GB" dirty="0">
                <a:latin typeface="Arial" pitchFamily="34" charset="0"/>
                <a:cs typeface="Arial" pitchFamily="34" charset="0"/>
              </a:rPr>
              <a:t>How to </a:t>
            </a:r>
            <a:r>
              <a:rPr lang="en-US" dirty="0">
                <a:latin typeface="Arial" pitchFamily="34" charset="0"/>
                <a:cs typeface="Arial" pitchFamily="34" charset="0"/>
              </a:rPr>
              <a:t>plan for BNG using the Plan-Do-Check-Act Cycle in the ISO 9001 Quality Management System?</a:t>
            </a:r>
          </a:p>
          <a:p>
            <a:pPr marL="285750" indent="-285750">
              <a:spcBef>
                <a:spcPts val="1200"/>
              </a:spcBef>
              <a:buFont typeface="Arial" panose="020B0604020202020204" pitchFamily="34" charset="0"/>
              <a:buChar char="•"/>
            </a:pPr>
            <a:r>
              <a:rPr lang="en-US" dirty="0">
                <a:hlinkClick r:id="rId3"/>
              </a:rPr>
              <a:t>What are the opportunities and risks in planning for Biodiversity Net Gain?</a:t>
            </a:r>
            <a:endParaRPr lang="en-US" dirty="0"/>
          </a:p>
          <a:p>
            <a:pPr marL="285750" indent="-285750">
              <a:spcBef>
                <a:spcPts val="1200"/>
              </a:spcBef>
              <a:buFont typeface="Arial" panose="020B0604020202020204" pitchFamily="34" charset="0"/>
              <a:buChar char="•"/>
            </a:pPr>
            <a:r>
              <a:rPr lang="en-US" dirty="0">
                <a:hlinkClick r:id="rId3"/>
              </a:rPr>
              <a:t>How do the steps in the Natural Capital Protocol relate to Biodiversity Net Gain?</a:t>
            </a:r>
            <a:endParaRPr lang="en-US" dirty="0"/>
          </a:p>
          <a:p>
            <a:pPr marL="285750" indent="-285750">
              <a:spcBef>
                <a:spcPts val="1200"/>
              </a:spcBef>
              <a:buFont typeface="Arial" panose="020B0604020202020204" pitchFamily="34" charset="0"/>
              <a:buChar char="•"/>
            </a:pPr>
            <a:r>
              <a:rPr lang="en-US" dirty="0">
                <a:hlinkClick r:id="rId3"/>
              </a:rPr>
              <a:t>What are the options for the scope of Biodiversity Net Gain planning, and what approach to take?</a:t>
            </a:r>
            <a:endParaRPr lang="en-US" dirty="0"/>
          </a:p>
          <a:p>
            <a:pPr marL="285750" indent="-285750">
              <a:spcBef>
                <a:spcPts val="1200"/>
              </a:spcBef>
              <a:buFont typeface="Arial" panose="020B0604020202020204" pitchFamily="34" charset="0"/>
              <a:buChar char="•"/>
            </a:pPr>
            <a:r>
              <a:rPr lang="en-US" dirty="0">
                <a:hlinkClick r:id="rId3"/>
              </a:rPr>
              <a:t>How to map and engage stakeholders?</a:t>
            </a:r>
            <a:endParaRPr lang="en-US" dirty="0"/>
          </a:p>
          <a:p>
            <a:pPr marL="285750" indent="-285750">
              <a:spcBef>
                <a:spcPts val="1200"/>
              </a:spcBef>
              <a:buFont typeface="Arial" panose="020B0604020202020204" pitchFamily="34" charset="0"/>
              <a:buChar char="•"/>
            </a:pPr>
            <a:r>
              <a:rPr lang="en-US" dirty="0">
                <a:hlinkClick r:id="rId3"/>
              </a:rPr>
              <a:t>How to develop an internal draft plan for achieving BNG?</a:t>
            </a:r>
            <a:endParaRPr lang="en-US" dirty="0"/>
          </a:p>
          <a:p>
            <a:pPr marL="285750" indent="-285750">
              <a:spcBef>
                <a:spcPts val="1200"/>
              </a:spcBef>
              <a:buFont typeface="Arial" panose="020B0604020202020204" pitchFamily="34" charset="0"/>
              <a:buChar char="•"/>
            </a:pPr>
            <a:r>
              <a:rPr lang="en-US" dirty="0">
                <a:hlinkClick r:id="rId3"/>
              </a:rPr>
              <a:t>How to put the BNG plan into action, once you have a clear vision, scope, and commitment?</a:t>
            </a:r>
            <a:endParaRPr lang="en-US" dirty="0"/>
          </a:p>
          <a:p>
            <a:pPr marL="285750" indent="-285750">
              <a:spcBef>
                <a:spcPts val="1200"/>
              </a:spcBef>
              <a:buFont typeface="Arial" panose="020B0604020202020204" pitchFamily="34" charset="0"/>
              <a:buChar char="•"/>
            </a:pPr>
            <a:r>
              <a:rPr lang="en-US" dirty="0">
                <a:hlinkClick r:id="rId3"/>
              </a:rPr>
              <a:t>How to monitor and evaluate whether you are on track to achieve defined objectives?</a:t>
            </a:r>
            <a:endParaRPr lang="en-US" dirty="0"/>
          </a:p>
          <a:p>
            <a:pPr marL="285750" indent="-285750">
              <a:spcBef>
                <a:spcPts val="1200"/>
              </a:spcBef>
              <a:buFont typeface="Arial" panose="020B0604020202020204" pitchFamily="34" charset="0"/>
              <a:buChar char="•"/>
            </a:pPr>
            <a:r>
              <a:rPr lang="en-US" dirty="0">
                <a:hlinkClick r:id="rId3"/>
              </a:rPr>
              <a:t>How to update internal &amp; external assurance and reporting?</a:t>
            </a:r>
            <a:endParaRPr lang="en-US" dirty="0"/>
          </a:p>
        </p:txBody>
      </p:sp>
      <p:pic>
        <p:nvPicPr>
          <p:cNvPr id="5" name="Picture 2">
            <a:extLst>
              <a:ext uri="{FF2B5EF4-FFF2-40B4-BE49-F238E27FC236}">
                <a16:creationId xmlns:a16="http://schemas.microsoft.com/office/drawing/2014/main" id="{79157F4E-A375-4439-93EB-024D84B390F8}"/>
              </a:ext>
            </a:extLst>
          </p:cNvPr>
          <p:cNvPicPr>
            <a:picLocks noChangeAspect="1" noChangeArrowheads="1"/>
          </p:cNvPicPr>
          <p:nvPr/>
        </p:nvPicPr>
        <p:blipFill>
          <a:blip r:embed="rId4" cstate="print"/>
          <a:srcRect/>
          <a:stretch>
            <a:fillRect/>
          </a:stretch>
        </p:blipFill>
        <p:spPr bwMode="auto">
          <a:xfrm>
            <a:off x="9179784" y="2801709"/>
            <a:ext cx="2583592" cy="1686934"/>
          </a:xfrm>
          <a:prstGeom prst="rect">
            <a:avLst/>
          </a:prstGeom>
          <a:noFill/>
          <a:ln w="9525">
            <a:noFill/>
            <a:miter lim="800000"/>
            <a:headEnd/>
            <a:tailEnd/>
          </a:ln>
        </p:spPr>
      </p:pic>
    </p:spTree>
    <p:extLst>
      <p:ext uri="{BB962C8B-B14F-4D97-AF65-F5344CB8AC3E}">
        <p14:creationId xmlns:p14="http://schemas.microsoft.com/office/powerpoint/2010/main" val="200771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err="1">
                <a:latin typeface="Calibri" panose="020F0502020204030204" pitchFamily="34" charset="0"/>
              </a:rPr>
              <a:t>Governments</a:t>
            </a:r>
            <a:endParaRPr lang="pt-PT" sz="4000" b="1" dirty="0">
              <a:latin typeface="Calibri" panose="020F0502020204030204" pitchFamily="34" charset="0"/>
            </a:endParaRPr>
          </a:p>
        </p:txBody>
      </p:sp>
      <p:sp>
        <p:nvSpPr>
          <p:cNvPr id="9" name="TextBox 8">
            <a:extLst>
              <a:ext uri="{FF2B5EF4-FFF2-40B4-BE49-F238E27FC236}">
                <a16:creationId xmlns:a16="http://schemas.microsoft.com/office/drawing/2014/main" id="{D21210D6-D4D3-4113-B8F4-656777E8BCA7}"/>
              </a:ext>
            </a:extLst>
          </p:cNvPr>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7629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pic>
        <p:nvPicPr>
          <p:cNvPr id="1219" name="Google Shape;1219;p77"/>
          <p:cNvPicPr preferRelativeResize="0"/>
          <p:nvPr/>
        </p:nvPicPr>
        <p:blipFill rotWithShape="1">
          <a:blip r:embed="rId3">
            <a:alphaModFix/>
          </a:blip>
          <a:srcRect/>
          <a:stretch/>
        </p:blipFill>
        <p:spPr>
          <a:xfrm>
            <a:off x="7944066" y="791341"/>
            <a:ext cx="2769897" cy="1745415"/>
          </a:xfrm>
          <a:prstGeom prst="rect">
            <a:avLst/>
          </a:prstGeom>
          <a:noFill/>
          <a:ln>
            <a:noFill/>
          </a:ln>
        </p:spPr>
      </p:pic>
      <p:sp>
        <p:nvSpPr>
          <p:cNvPr id="1215" name="Google Shape;1215;p77"/>
          <p:cNvSpPr txBox="1"/>
          <p:nvPr/>
        </p:nvSpPr>
        <p:spPr>
          <a:xfrm>
            <a:off x="354484" y="943233"/>
            <a:ext cx="7592232" cy="5595681"/>
          </a:xfrm>
          <a:prstGeom prst="rect">
            <a:avLst/>
          </a:prstGeom>
          <a:noFill/>
          <a:ln>
            <a:noFill/>
          </a:ln>
        </p:spPr>
        <p:txBody>
          <a:bodyPr spcFirstLastPara="1" wrap="square" lIns="91425" tIns="45700" rIns="91425" bIns="45700" anchor="t" anchorCtr="0">
            <a:noAutofit/>
          </a:bodyPr>
          <a:lstStyle/>
          <a:p>
            <a:r>
              <a:rPr lang="en-US" sz="2200" dirty="0">
                <a:solidFill>
                  <a:srgbClr val="000000"/>
                </a:solidFill>
                <a:latin typeface="Arial"/>
                <a:ea typeface="Arial"/>
                <a:cs typeface="Arial"/>
                <a:sym typeface="Arial"/>
              </a:rPr>
              <a:t>Government has many potential roles with respect to NNL. These include:</a:t>
            </a:r>
            <a:endParaRPr dirty="0"/>
          </a:p>
          <a:p>
            <a:pPr>
              <a:spcBef>
                <a:spcPts val="600"/>
              </a:spcBef>
            </a:pPr>
            <a:endParaRPr sz="1200" dirty="0">
              <a:solidFill>
                <a:srgbClr val="000000"/>
              </a:solidFill>
              <a:latin typeface="Arial"/>
              <a:ea typeface="Arial"/>
              <a:cs typeface="Arial"/>
              <a:sym typeface="Arial"/>
            </a:endParaRPr>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Policy-maker</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Provider, curator and source of authoritative biodiversity information</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Decision-maker on allocation of land</a:t>
            </a:r>
            <a:endParaRPr sz="2200" dirty="0">
              <a:solidFill>
                <a:srgbClr val="000000"/>
              </a:solidFill>
              <a:latin typeface="Arial"/>
              <a:ea typeface="Arial"/>
              <a:cs typeface="Arial"/>
              <a:sym typeface="Arial"/>
            </a:endParaRPr>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Buyer of offsets</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Seller of offsets</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Broker</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Operator of register of credits, standard setter</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Provider of the process to ensure permanence of offsets</a:t>
            </a:r>
            <a:endParaRPr dirty="0"/>
          </a:p>
          <a:p>
            <a:pPr marL="342900" indent="-342900">
              <a:spcBef>
                <a:spcPts val="600"/>
              </a:spcBef>
              <a:buClr>
                <a:srgbClr val="000000"/>
              </a:buClr>
              <a:buSzPts val="2200"/>
              <a:buFont typeface="Arial"/>
              <a:buChar char="•"/>
            </a:pPr>
            <a:r>
              <a:rPr lang="en-US" sz="2200" dirty="0">
                <a:solidFill>
                  <a:srgbClr val="000000"/>
                </a:solidFill>
                <a:latin typeface="Arial"/>
                <a:ea typeface="Arial"/>
                <a:cs typeface="Arial"/>
                <a:sym typeface="Arial"/>
              </a:rPr>
              <a:t>Monitor and enforcer</a:t>
            </a:r>
            <a:endParaRPr dirty="0"/>
          </a:p>
          <a:p>
            <a:pPr marL="342900" indent="-203200">
              <a:spcBef>
                <a:spcPts val="600"/>
              </a:spcBef>
              <a:buClr>
                <a:schemeClr val="dk1"/>
              </a:buClr>
              <a:buSzPts val="2200"/>
            </a:pPr>
            <a:endParaRPr sz="2200" dirty="0">
              <a:solidFill>
                <a:srgbClr val="000000"/>
              </a:solidFill>
              <a:latin typeface="Arial"/>
              <a:ea typeface="Arial"/>
              <a:cs typeface="Arial"/>
              <a:sym typeface="Arial"/>
            </a:endParaRP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p:txBody>
      </p:sp>
      <p:sp>
        <p:nvSpPr>
          <p:cNvPr id="1216" name="Google Shape;1216;p77"/>
          <p:cNvSpPr txBox="1"/>
          <p:nvPr/>
        </p:nvSpPr>
        <p:spPr>
          <a:xfrm>
            <a:off x="1893764" y="112858"/>
            <a:ext cx="8594725"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a:solidFill>
                  <a:srgbClr val="FFFFFF"/>
                </a:solidFill>
                <a:latin typeface="Arial"/>
                <a:ea typeface="Arial"/>
                <a:cs typeface="Arial"/>
                <a:sym typeface="Arial"/>
              </a:rPr>
              <a:t>Different roles of government</a:t>
            </a:r>
            <a:endParaRPr/>
          </a:p>
        </p:txBody>
      </p:sp>
      <p:pic>
        <p:nvPicPr>
          <p:cNvPr id="1217" name="Google Shape;1217;p77"/>
          <p:cNvPicPr preferRelativeResize="0"/>
          <p:nvPr/>
        </p:nvPicPr>
        <p:blipFill rotWithShape="1">
          <a:blip r:embed="rId4">
            <a:alphaModFix/>
          </a:blip>
          <a:srcRect/>
          <a:stretch/>
        </p:blipFill>
        <p:spPr>
          <a:xfrm>
            <a:off x="7763102" y="3801099"/>
            <a:ext cx="1957831" cy="1612095"/>
          </a:xfrm>
          <a:prstGeom prst="rect">
            <a:avLst/>
          </a:prstGeom>
          <a:noFill/>
          <a:ln>
            <a:noFill/>
          </a:ln>
        </p:spPr>
      </p:pic>
      <p:pic>
        <p:nvPicPr>
          <p:cNvPr id="1218" name="Google Shape;1218;p77"/>
          <p:cNvPicPr preferRelativeResize="0"/>
          <p:nvPr/>
        </p:nvPicPr>
        <p:blipFill rotWithShape="1">
          <a:blip r:embed="rId5">
            <a:alphaModFix/>
          </a:blip>
          <a:srcRect/>
          <a:stretch/>
        </p:blipFill>
        <p:spPr>
          <a:xfrm>
            <a:off x="9232428" y="2419844"/>
            <a:ext cx="2633663" cy="1945260"/>
          </a:xfrm>
          <a:prstGeom prst="rect">
            <a:avLst/>
          </a:prstGeom>
          <a:noFill/>
          <a:ln>
            <a:noFill/>
          </a:ln>
        </p:spPr>
      </p:pic>
      <p:pic>
        <p:nvPicPr>
          <p:cNvPr id="1220" name="Google Shape;1220;p77"/>
          <p:cNvPicPr preferRelativeResize="0"/>
          <p:nvPr/>
        </p:nvPicPr>
        <p:blipFill rotWithShape="1">
          <a:blip r:embed="rId6">
            <a:alphaModFix/>
          </a:blip>
          <a:srcRect/>
          <a:stretch/>
        </p:blipFill>
        <p:spPr>
          <a:xfrm>
            <a:off x="9345811" y="5157192"/>
            <a:ext cx="2491705" cy="1649848"/>
          </a:xfrm>
          <a:prstGeom prst="rect">
            <a:avLst/>
          </a:prstGeom>
          <a:noFill/>
          <a:ln w="9525" cap="flat" cmpd="sng">
            <a:solidFill>
              <a:schemeClr val="dk1"/>
            </a:solidFill>
            <a:prstDash val="solid"/>
            <a:miter lim="8000"/>
            <a:headEnd type="none" w="sm" len="sm"/>
            <a:tailEnd type="none" w="sm" len="sm"/>
          </a:ln>
        </p:spPr>
      </p:pic>
      <p:sp>
        <p:nvSpPr>
          <p:cNvPr id="1221" name="Google Shape;1221;p77"/>
          <p:cNvSpPr txBox="1">
            <a:spLocks noGrp="1"/>
          </p:cNvSpPr>
          <p:nvPr>
            <p:ph type="sldNum" idx="12"/>
          </p:nvPr>
        </p:nvSpPr>
        <p:spPr>
          <a:xfrm>
            <a:off x="9287544" y="6356352"/>
            <a:ext cx="2057400" cy="365125"/>
          </a:xfrm>
          <a:prstGeom prst="rect">
            <a:avLst/>
          </a:prstGeom>
          <a:noFill/>
          <a:ln>
            <a:noFill/>
          </a:ln>
        </p:spPr>
        <p:txBody>
          <a:bodyPr spcFirstLastPara="1" vert="horz" wrap="square" lIns="91425" tIns="45700" rIns="91425" bIns="45700" rtlCol="0" anchor="t" anchorCtr="0">
            <a:noAutofit/>
          </a:bodyPr>
          <a:lstStyle/>
          <a:p>
            <a:fld id="{00000000-1234-1234-1234-123412341234}" type="slidenum">
              <a:rPr lang="en-US" sz="1800">
                <a:solidFill>
                  <a:srgbClr val="888888"/>
                </a:solidFill>
                <a:latin typeface="Calibri"/>
                <a:ea typeface="Calibri"/>
                <a:cs typeface="Calibri"/>
                <a:sym typeface="Calibri"/>
              </a:rPr>
              <a:pPr/>
              <a:t>15</a:t>
            </a:fld>
            <a:endParaRPr sz="18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7118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730375" y="1148181"/>
            <a:ext cx="8920790" cy="3011488"/>
          </a:xfrm>
          <a:prstGeom prst="rect">
            <a:avLst/>
          </a:prstGeom>
          <a:noFill/>
          <a:ln w="9525">
            <a:noFill/>
            <a:miter lim="800000"/>
            <a:headEnd/>
            <a:tailEnd/>
          </a:ln>
        </p:spPr>
        <p:txBody>
          <a:bodyPr/>
          <a:lstStyle/>
          <a:p>
            <a:pPr marL="285750" indent="-285750">
              <a:spcBef>
                <a:spcPts val="1200"/>
              </a:spcBef>
              <a:buFont typeface="Arial" panose="020B0604020202020204" pitchFamily="34" charset="0"/>
              <a:buChar char="•"/>
            </a:pPr>
            <a:r>
              <a:rPr lang="en-US" dirty="0">
                <a:latin typeface="Calibri" panose="020F0502020204030204" pitchFamily="34" charset="0"/>
              </a:rPr>
              <a:t>Given the variety of government roles, government must identify and manage potential conflicts of interest between the different roles.</a:t>
            </a:r>
            <a:endParaRPr lang="en-GB" dirty="0">
              <a:latin typeface="Calibri" panose="020F0502020204030204" pitchFamily="34" charset="0"/>
            </a:endParaRPr>
          </a:p>
          <a:p>
            <a:pPr marL="285750" indent="-285750">
              <a:spcBef>
                <a:spcPts val="1200"/>
              </a:spcBef>
              <a:buFont typeface="Arial" panose="020B0604020202020204" pitchFamily="34" charset="0"/>
              <a:buChar char="•"/>
            </a:pPr>
            <a:r>
              <a:rPr lang="en-US" dirty="0">
                <a:solidFill>
                  <a:schemeClr val="accent2"/>
                </a:solidFill>
                <a:latin typeface="Berlin Sans FB" panose="020E0602020502020306" pitchFamily="34" charset="0"/>
              </a:rPr>
              <a:t>For example: The government as a developer of infrastructure projects (needing compensation/offsets) and as the regulator (specifying and enforcing requirements for biodiversity offsets).</a:t>
            </a:r>
            <a:endParaRPr lang="en-GB" dirty="0">
              <a:solidFill>
                <a:schemeClr val="accent2"/>
              </a:solidFill>
              <a:latin typeface="Berlin Sans FB" panose="020E0602020502020306" pitchFamily="34" charset="0"/>
            </a:endParaRPr>
          </a:p>
          <a:p>
            <a:pPr marL="285750" indent="-285750">
              <a:spcBef>
                <a:spcPts val="1200"/>
              </a:spcBef>
              <a:buFont typeface="Arial" panose="020B0604020202020204" pitchFamily="34" charset="0"/>
              <a:buChar char="•"/>
            </a:pPr>
            <a:r>
              <a:rPr lang="en-US" dirty="0">
                <a:latin typeface="Calibri" panose="020F0502020204030204" pitchFamily="34" charset="0"/>
              </a:rPr>
              <a:t>How to avoid and manage potential conflicts of interest?  Key approaches include:</a:t>
            </a:r>
            <a:endParaRPr lang="en-GB" dirty="0">
              <a:latin typeface="Calibri" panose="020F0502020204030204" pitchFamily="34" charset="0"/>
            </a:endParaRPr>
          </a:p>
          <a:p>
            <a:pPr marL="742950" lvl="1" indent="-285750">
              <a:spcBef>
                <a:spcPts val="1200"/>
              </a:spcBef>
              <a:buFont typeface="Arial" panose="020B0604020202020204" pitchFamily="34" charset="0"/>
              <a:buChar char="•"/>
            </a:pPr>
            <a:r>
              <a:rPr lang="en-US" dirty="0">
                <a:latin typeface="Calibri" panose="020F0502020204030204" pitchFamily="34" charset="0"/>
              </a:rPr>
              <a:t>Good and transparent governance for consistency and accountability. </a:t>
            </a:r>
            <a:endParaRPr lang="en-GB" dirty="0">
              <a:latin typeface="Calibri" panose="020F0502020204030204" pitchFamily="34" charset="0"/>
            </a:endParaRPr>
          </a:p>
          <a:p>
            <a:pPr marL="742950" lvl="1" indent="-285750">
              <a:spcBef>
                <a:spcPts val="1200"/>
              </a:spcBef>
              <a:buFont typeface="Arial" panose="020B0604020202020204" pitchFamily="34" charset="0"/>
              <a:buChar char="•"/>
            </a:pPr>
            <a:r>
              <a:rPr lang="en-US" dirty="0">
                <a:latin typeface="Calibri" panose="020F0502020204030204" pitchFamily="34" charset="0"/>
              </a:rPr>
              <a:t>Independent  evaluation of mitigation measures and offsets/compensation, e.g. independent committees appointed by government and/or systems of accreditation of independent verifiers</a:t>
            </a:r>
            <a:endParaRPr lang="en-GB" dirty="0">
              <a:latin typeface="Calibri" panose="020F0502020204030204" pitchFamily="34" charset="0"/>
            </a:endParaRPr>
          </a:p>
          <a:p>
            <a:pPr marL="742950" lvl="1" indent="-285750">
              <a:spcBef>
                <a:spcPts val="1200"/>
              </a:spcBef>
              <a:buFont typeface="Arial" panose="020B0604020202020204" pitchFamily="34" charset="0"/>
              <a:buChar char="•"/>
            </a:pPr>
            <a:r>
              <a:rPr lang="en-US" dirty="0">
                <a:latin typeface="Calibri" panose="020F0502020204030204" pitchFamily="34" charset="0"/>
              </a:rPr>
              <a:t>Coordinated, clear guidance and processes</a:t>
            </a:r>
          </a:p>
          <a:p>
            <a:pPr marL="742950" lvl="1" indent="-285750">
              <a:spcBef>
                <a:spcPts val="1200"/>
              </a:spcBef>
              <a:buFont typeface="Arial" panose="020B0604020202020204" pitchFamily="34" charset="0"/>
              <a:buChar char="•"/>
            </a:pPr>
            <a:r>
              <a:rPr lang="en-GB" dirty="0">
                <a:latin typeface="Calibri" panose="020F0502020204030204" pitchFamily="34" charset="0"/>
              </a:rPr>
              <a:t>Prepare a ‘Probity Plan’ in advance:  When COI could arise, how to be handled, who is responsible for resolving it, processes to follow.</a:t>
            </a:r>
            <a:endParaRPr lang="en-US" dirty="0">
              <a:latin typeface="Calibri" panose="020F0502020204030204" pitchFamily="34" charset="0"/>
            </a:endParaRPr>
          </a:p>
          <a:p>
            <a:pPr marL="742950" lvl="1" indent="-285750">
              <a:spcBef>
                <a:spcPts val="1200"/>
              </a:spcBef>
              <a:buFont typeface="Arial" panose="020B0604020202020204" pitchFamily="34" charset="0"/>
              <a:buChar char="•"/>
            </a:pPr>
            <a:endParaRPr lang="en-GB" dirty="0">
              <a:latin typeface="Calibri" panose="020F0502020204030204" pitchFamily="34" charset="0"/>
            </a:endParaRPr>
          </a:p>
        </p:txBody>
      </p:sp>
      <p:sp>
        <p:nvSpPr>
          <p:cNvPr id="11" name="Text Box 6"/>
          <p:cNvSpPr txBox="1">
            <a:spLocks noChangeArrowheads="1"/>
          </p:cNvSpPr>
          <p:nvPr/>
        </p:nvSpPr>
        <p:spPr bwMode="auto">
          <a:xfrm>
            <a:off x="1422308" y="190255"/>
            <a:ext cx="8594725" cy="507831"/>
          </a:xfrm>
          <a:prstGeom prst="rect">
            <a:avLst/>
          </a:prstGeom>
          <a:noFill/>
          <a:ln w="9525">
            <a:noFill/>
            <a:miter lim="800000"/>
            <a:headEnd/>
            <a:tailEnd/>
          </a:ln>
        </p:spPr>
        <p:txBody>
          <a:bodyPr>
            <a:spAutoFit/>
          </a:bodyPr>
          <a:lstStyle/>
          <a:p>
            <a:pPr algn="ctr">
              <a:lnSpc>
                <a:spcPct val="90000"/>
              </a:lnSpc>
            </a:pPr>
            <a:r>
              <a:rPr lang="en-US" sz="3000" dirty="0">
                <a:solidFill>
                  <a:schemeClr val="bg1"/>
                </a:solidFill>
              </a:rPr>
              <a:t>Conflict of interest</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0616" y="5805378"/>
            <a:ext cx="2817385" cy="106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5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47283"/>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Governments: Key issues with BNG at the national and project levels</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2BDB0E07-8EED-404B-8227-BB1CB8C79727}"/>
              </a:ext>
            </a:extLst>
          </p:cNvPr>
          <p:cNvSpPr/>
          <p:nvPr/>
        </p:nvSpPr>
        <p:spPr>
          <a:xfrm>
            <a:off x="333429" y="1253051"/>
            <a:ext cx="5597541" cy="3447098"/>
          </a:xfrm>
          <a:prstGeom prst="rect">
            <a:avLst/>
          </a:prstGeom>
        </p:spPr>
        <p:txBody>
          <a:bodyPr wrap="square">
            <a:spAutoFit/>
          </a:bodyPr>
          <a:lstStyle/>
          <a:p>
            <a:pPr marL="285750" lvl="0" indent="-285750">
              <a:spcBef>
                <a:spcPts val="3000"/>
              </a:spcBef>
              <a:buFont typeface="Arial" panose="020B0604020202020204" pitchFamily="34" charset="0"/>
              <a:buChar char="•"/>
            </a:pPr>
            <a:r>
              <a:rPr lang="en-GB" sz="2400" dirty="0">
                <a:hlinkClick r:id="rId3">
                  <a:extLst>
                    <a:ext uri="{A12FA001-AC4F-418D-AE19-62706E023703}">
                      <ahyp:hlinkClr xmlns="" xmlns:ahyp="http://schemas.microsoft.com/office/drawing/2018/hyperlinkcolor" val="tx"/>
                    </a:ext>
                  </a:extLst>
                </a:hlinkClick>
              </a:rPr>
              <a:t>What are the key issues and elements of a </a:t>
            </a:r>
            <a:r>
              <a:rPr lang="en-GB" sz="2400" b="1" dirty="0">
                <a:solidFill>
                  <a:srgbClr val="0070C0"/>
                </a:solidFill>
                <a:hlinkClick r:id="rId3">
                  <a:extLst>
                    <a:ext uri="{A12FA001-AC4F-418D-AE19-62706E023703}">
                      <ahyp:hlinkClr xmlns="" xmlns:ahyp="http://schemas.microsoft.com/office/drawing/2018/hyperlinkcolor" val="tx"/>
                    </a:ext>
                  </a:extLst>
                </a:hlinkClick>
              </a:rPr>
              <a:t>national system</a:t>
            </a:r>
            <a:r>
              <a:rPr lang="en-GB" sz="2400" b="1" dirty="0">
                <a:hlinkClick r:id="rId3">
                  <a:extLst>
                    <a:ext uri="{A12FA001-AC4F-418D-AE19-62706E023703}">
                      <ahyp:hlinkClr xmlns="" xmlns:ahyp="http://schemas.microsoft.com/office/drawing/2018/hyperlinkcolor" val="tx"/>
                    </a:ext>
                  </a:extLst>
                </a:hlinkClick>
              </a:rPr>
              <a:t> </a:t>
            </a:r>
            <a:r>
              <a:rPr lang="en-GB" sz="2400" dirty="0">
                <a:hlinkClick r:id="rId3">
                  <a:extLst>
                    <a:ext uri="{A12FA001-AC4F-418D-AE19-62706E023703}">
                      <ahyp:hlinkClr xmlns="" xmlns:ahyp="http://schemas.microsoft.com/office/drawing/2018/hyperlinkcolor" val="tx"/>
                    </a:ext>
                  </a:extLst>
                </a:hlinkClick>
              </a:rPr>
              <a:t>for ‘Biodiversity Net Gain’, ‘No Net Loss’ or a similar goal?</a:t>
            </a:r>
            <a:endParaRPr lang="en-GB" sz="2400" dirty="0"/>
          </a:p>
          <a:p>
            <a:pPr marL="285750" lvl="0" indent="-285750">
              <a:spcBef>
                <a:spcPts val="3000"/>
              </a:spcBef>
              <a:buFont typeface="Arial" panose="020B0604020202020204" pitchFamily="34" charset="0"/>
              <a:buChar char="•"/>
            </a:pPr>
            <a:endParaRPr lang="en-GB" sz="2400" dirty="0"/>
          </a:p>
          <a:p>
            <a:pPr marL="285750" lvl="0" indent="-285750">
              <a:spcBef>
                <a:spcPts val="3000"/>
              </a:spcBef>
              <a:buFont typeface="Arial" panose="020B0604020202020204" pitchFamily="34" charset="0"/>
              <a:buChar char="•"/>
            </a:pPr>
            <a:r>
              <a:rPr lang="en-GB" sz="2400" dirty="0">
                <a:hlinkClick r:id="rId4">
                  <a:extLst>
                    <a:ext uri="{A12FA001-AC4F-418D-AE19-62706E023703}">
                      <ahyp:hlinkClr xmlns="" xmlns:ahyp="http://schemas.microsoft.com/office/drawing/2018/hyperlinkcolor" val="tx"/>
                    </a:ext>
                  </a:extLst>
                </a:hlinkClick>
              </a:rPr>
              <a:t>What are the key issues and approaches for designing a </a:t>
            </a:r>
            <a:r>
              <a:rPr lang="en-GB" sz="2400" b="1" dirty="0">
                <a:solidFill>
                  <a:srgbClr val="0070C0"/>
                </a:solidFill>
                <a:hlinkClick r:id="rId4">
                  <a:extLst>
                    <a:ext uri="{A12FA001-AC4F-418D-AE19-62706E023703}">
                      <ahyp:hlinkClr xmlns="" xmlns:ahyp="http://schemas.microsoft.com/office/drawing/2018/hyperlinkcolor" val="tx"/>
                    </a:ext>
                  </a:extLst>
                </a:hlinkClick>
              </a:rPr>
              <a:t>specific project</a:t>
            </a:r>
            <a:r>
              <a:rPr lang="en-GB" sz="2400" b="1" dirty="0">
                <a:hlinkClick r:id="rId4">
                  <a:extLst>
                    <a:ext uri="{A12FA001-AC4F-418D-AE19-62706E023703}">
                      <ahyp:hlinkClr xmlns="" xmlns:ahyp="http://schemas.microsoft.com/office/drawing/2018/hyperlinkcolor" val="tx"/>
                    </a:ext>
                  </a:extLst>
                </a:hlinkClick>
              </a:rPr>
              <a:t> </a:t>
            </a:r>
            <a:r>
              <a:rPr lang="en-GB" sz="2400" dirty="0">
                <a:hlinkClick r:id="rId4">
                  <a:extLst>
                    <a:ext uri="{A12FA001-AC4F-418D-AE19-62706E023703}">
                      <ahyp:hlinkClr xmlns="" xmlns:ahyp="http://schemas.microsoft.com/office/drawing/2018/hyperlinkcolor" val="tx"/>
                    </a:ext>
                  </a:extLst>
                </a:hlinkClick>
              </a:rPr>
              <a:t>for ‘Biodiversity Net Gain’ or ‘No Net Loss’?</a:t>
            </a:r>
            <a:endParaRPr lang="en-GB" sz="2400" dirty="0"/>
          </a:p>
        </p:txBody>
      </p:sp>
      <p:sp>
        <p:nvSpPr>
          <p:cNvPr id="2" name="Arrow: Right 1">
            <a:extLst>
              <a:ext uri="{FF2B5EF4-FFF2-40B4-BE49-F238E27FC236}">
                <a16:creationId xmlns:a16="http://schemas.microsoft.com/office/drawing/2014/main" id="{66E1DD04-9058-4B9F-BBB3-867264F45843}"/>
              </a:ext>
            </a:extLst>
          </p:cNvPr>
          <p:cNvSpPr/>
          <p:nvPr/>
        </p:nvSpPr>
        <p:spPr>
          <a:xfrm>
            <a:off x="6598667" y="3858037"/>
            <a:ext cx="954815" cy="525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D252E183-5449-473D-B08E-562D9BF4A350}"/>
              </a:ext>
            </a:extLst>
          </p:cNvPr>
          <p:cNvSpPr/>
          <p:nvPr/>
        </p:nvSpPr>
        <p:spPr>
          <a:xfrm>
            <a:off x="6649185" y="1710291"/>
            <a:ext cx="954815" cy="525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15;p77">
            <a:extLst>
              <a:ext uri="{FF2B5EF4-FFF2-40B4-BE49-F238E27FC236}">
                <a16:creationId xmlns:a16="http://schemas.microsoft.com/office/drawing/2014/main" id="{C57D3EC4-95E7-4CFE-A3D4-82C1268EB2DF}"/>
              </a:ext>
            </a:extLst>
          </p:cNvPr>
          <p:cNvSpPr txBox="1"/>
          <p:nvPr/>
        </p:nvSpPr>
        <p:spPr>
          <a:xfrm>
            <a:off x="8019099" y="1309786"/>
            <a:ext cx="3072401" cy="3631005"/>
          </a:xfrm>
          <a:prstGeom prst="rect">
            <a:avLst/>
          </a:prstGeom>
          <a:solidFill>
            <a:srgbClr val="FFFF00"/>
          </a:solidFill>
          <a:ln>
            <a:noFill/>
          </a:ln>
        </p:spPr>
        <p:txBody>
          <a:bodyPr spcFirstLastPara="1" wrap="square" lIns="91425" tIns="45700" rIns="91425" bIns="45700" anchor="t" anchorCtr="0">
            <a:noAutofit/>
          </a:bodyPr>
          <a:lstStyle/>
          <a:p>
            <a:endParaRPr lang="en-US" sz="2200" dirty="0">
              <a:solidFill>
                <a:srgbClr val="000000"/>
              </a:solidFill>
              <a:latin typeface="Arial"/>
              <a:ea typeface="Arial"/>
              <a:cs typeface="Arial"/>
              <a:sym typeface="Arial"/>
            </a:endParaRPr>
          </a:p>
          <a:p>
            <a:r>
              <a:rPr lang="en-US" sz="2200" dirty="0">
                <a:solidFill>
                  <a:srgbClr val="000000"/>
                </a:solidFill>
                <a:latin typeface="Arial"/>
                <a:ea typeface="Arial"/>
                <a:cs typeface="Arial"/>
                <a:sym typeface="Arial"/>
              </a:rPr>
              <a:t>See National System Module XXXX</a:t>
            </a:r>
          </a:p>
          <a:p>
            <a:endParaRPr lang="en-US" sz="2200" dirty="0">
              <a:solidFill>
                <a:srgbClr val="000000"/>
              </a:solidFill>
              <a:latin typeface="Arial"/>
              <a:cs typeface="Arial"/>
              <a:sym typeface="Arial"/>
            </a:endParaRPr>
          </a:p>
          <a:p>
            <a:endParaRPr lang="en-US" sz="1100" dirty="0">
              <a:solidFill>
                <a:srgbClr val="000000"/>
              </a:solidFill>
              <a:latin typeface="Arial"/>
              <a:cs typeface="Arial"/>
              <a:sym typeface="Arial"/>
            </a:endParaRPr>
          </a:p>
          <a:p>
            <a:endParaRPr lang="en-US" sz="2200" dirty="0">
              <a:solidFill>
                <a:srgbClr val="000000"/>
              </a:solidFill>
              <a:latin typeface="Arial"/>
              <a:cs typeface="Arial"/>
              <a:sym typeface="Arial"/>
            </a:endParaRPr>
          </a:p>
          <a:p>
            <a:endParaRPr lang="en-US" sz="1100" dirty="0">
              <a:solidFill>
                <a:srgbClr val="000000"/>
              </a:solidFill>
              <a:latin typeface="Arial"/>
              <a:cs typeface="Arial"/>
              <a:sym typeface="Arial"/>
            </a:endParaRPr>
          </a:p>
          <a:p>
            <a:endParaRPr lang="en-US" sz="2200" dirty="0">
              <a:solidFill>
                <a:srgbClr val="000000"/>
              </a:solidFill>
              <a:latin typeface="Arial"/>
              <a:cs typeface="Arial"/>
              <a:sym typeface="Arial"/>
            </a:endParaRPr>
          </a:p>
          <a:p>
            <a:r>
              <a:rPr lang="en-US" sz="2200" dirty="0">
                <a:solidFill>
                  <a:srgbClr val="000000"/>
                </a:solidFill>
                <a:latin typeface="Arial"/>
                <a:cs typeface="Arial"/>
                <a:sym typeface="Arial"/>
              </a:rPr>
              <a:t>See No Net Loss/Biodiversity Net Gain Module XXXX</a:t>
            </a:r>
            <a:endParaRPr dirty="0"/>
          </a:p>
          <a:p>
            <a:pPr marL="342900" indent="-203200">
              <a:spcBef>
                <a:spcPts val="600"/>
              </a:spcBef>
              <a:buClr>
                <a:schemeClr val="dk1"/>
              </a:buClr>
              <a:buSzPts val="2200"/>
            </a:pPr>
            <a:endParaRPr sz="2200" dirty="0">
              <a:solidFill>
                <a:srgbClr val="000000"/>
              </a:solidFill>
              <a:latin typeface="Arial"/>
              <a:ea typeface="Arial"/>
              <a:cs typeface="Arial"/>
              <a:sym typeface="Arial"/>
            </a:endParaRP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348481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5233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Governments: Key issues with BNG at the national/state level</a:t>
            </a:r>
          </a:p>
        </p:txBody>
      </p:sp>
      <p:sp>
        <p:nvSpPr>
          <p:cNvPr id="3" name="Rectangle 2">
            <a:extLst>
              <a:ext uri="{FF2B5EF4-FFF2-40B4-BE49-F238E27FC236}">
                <a16:creationId xmlns:a16="http://schemas.microsoft.com/office/drawing/2014/main" id="{2BDB0E07-8EED-404B-8227-BB1CB8C79727}"/>
              </a:ext>
            </a:extLst>
          </p:cNvPr>
          <p:cNvSpPr/>
          <p:nvPr/>
        </p:nvSpPr>
        <p:spPr>
          <a:xfrm>
            <a:off x="761602" y="1146960"/>
            <a:ext cx="9628985" cy="4836389"/>
          </a:xfrm>
          <a:prstGeom prst="rect">
            <a:avLst/>
          </a:prstGeom>
        </p:spPr>
        <p:txBody>
          <a:bodyPr wrap="square">
            <a:spAutoFit/>
          </a:bodyPr>
          <a:lstStyle/>
          <a:p>
            <a:pPr>
              <a:lnSpc>
                <a:spcPct val="107000"/>
              </a:lnSpc>
              <a:spcBef>
                <a:spcPts val="1200"/>
              </a:spcBef>
              <a:spcAft>
                <a:spcPts val="800"/>
              </a:spcAft>
            </a:pPr>
            <a:r>
              <a:rPr lang="en-GB" b="1" dirty="0">
                <a:latin typeface="Arial" panose="020B0604020202020204" pitchFamily="34" charset="0"/>
                <a:ea typeface="Times New Roman" panose="02020603050405020304" pitchFamily="18" charset="0"/>
                <a:cs typeface="Times New Roman" panose="02020603050405020304" pitchFamily="18" charset="0"/>
              </a:rPr>
              <a:t>Key issues:  principal elements and key stages of planning a system for Biodiversity Net Gain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What is a national (or regional) system for ‘Net Gain of biodiversity’ and why can it help?</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How does Biodiversity Net Gain planning relate to sustainable development goals?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What are the opportunities and risks in planning for Biodiversity Net Gain?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What are the options for policy goals (e.g. Biodiversity Net Gain, No Net Loss and alternatives?</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What are the principal elements of a system for Biodiversity Net Gain?</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Why a ‘roadmap’? What are the key stages of planning for BNG/NNL?</a:t>
            </a: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Bef>
                <a:spcPts val="1200"/>
              </a:spcBef>
              <a:spcAft>
                <a:spcPts val="800"/>
              </a:spcAft>
              <a:buSzPts val="1000"/>
              <a:buFont typeface="Symbol" panose="05050102010706020507" pitchFamily="18" charset="2"/>
              <a:buChar char=""/>
              <a:tabLst>
                <a:tab pos="457200" algn="l"/>
              </a:tabLst>
            </a:pPr>
            <a:r>
              <a:rPr lang="en-GB" u="sng" dirty="0">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 xmlns:ahyp="http://schemas.microsoft.com/office/drawing/2018/hyperlinkcolor" val="tx"/>
                    </a:ext>
                  </a:extLst>
                </a:hlinkClick>
              </a:rPr>
              <a:t>What are some key lessons learned from past experience?</a:t>
            </a:r>
            <a:endParaRPr lang="en-GB"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AB3D45B-FB25-4456-992F-A85036EAE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4466" y="4385078"/>
            <a:ext cx="2672243" cy="1778148"/>
          </a:xfrm>
          <a:prstGeom prst="rect">
            <a:avLst/>
          </a:prstGeom>
        </p:spPr>
      </p:pic>
    </p:spTree>
    <p:extLst>
      <p:ext uri="{BB962C8B-B14F-4D97-AF65-F5344CB8AC3E}">
        <p14:creationId xmlns:p14="http://schemas.microsoft.com/office/powerpoint/2010/main" val="256740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77"/>
          <p:cNvSpPr txBox="1"/>
          <p:nvPr/>
        </p:nvSpPr>
        <p:spPr>
          <a:xfrm>
            <a:off x="586873" y="1149461"/>
            <a:ext cx="7415390" cy="5595681"/>
          </a:xfrm>
          <a:prstGeom prst="rect">
            <a:avLst/>
          </a:prstGeom>
          <a:noFill/>
          <a:ln>
            <a:noFill/>
          </a:ln>
        </p:spPr>
        <p:txBody>
          <a:bodyPr spcFirstLastPara="1" wrap="square" lIns="91425" tIns="45700" rIns="91425" bIns="45700" anchor="t" anchorCtr="0">
            <a:noAutofit/>
          </a:bodyPr>
          <a:lstStyle/>
          <a:p>
            <a:r>
              <a:rPr lang="en-US" sz="2000" dirty="0">
                <a:solidFill>
                  <a:srgbClr val="000000"/>
                </a:solidFill>
                <a:ea typeface="Arial"/>
                <a:cs typeface="Arial"/>
                <a:sym typeface="Arial"/>
              </a:rPr>
              <a:t>Governments, financial institutions and foundations provide financial support to third parties.</a:t>
            </a:r>
            <a:endParaRPr sz="2000" dirty="0"/>
          </a:p>
          <a:p>
            <a:pPr>
              <a:spcBef>
                <a:spcPts val="600"/>
              </a:spcBef>
            </a:pPr>
            <a:endParaRPr sz="1400" dirty="0">
              <a:solidFill>
                <a:srgbClr val="000000"/>
              </a:solidFill>
              <a:ea typeface="Arial"/>
              <a:cs typeface="Arial"/>
              <a:sym typeface="Arial"/>
            </a:endParaRPr>
          </a:p>
          <a:p>
            <a:pPr>
              <a:spcBef>
                <a:spcPts val="1200"/>
              </a:spcBef>
              <a:buClr>
                <a:srgbClr val="000000"/>
              </a:buClr>
              <a:buSzPts val="2200"/>
            </a:pPr>
            <a:r>
              <a:rPr lang="en-US" sz="2000" dirty="0">
                <a:solidFill>
                  <a:srgbClr val="000000"/>
                </a:solidFill>
                <a:ea typeface="Arial"/>
                <a:cs typeface="Arial"/>
                <a:sym typeface="Arial"/>
              </a:rPr>
              <a:t>When making grants or loans to recipients, government donors can:</a:t>
            </a:r>
          </a:p>
          <a:p>
            <a:pPr>
              <a:spcBef>
                <a:spcPts val="1200"/>
              </a:spcBef>
              <a:buClr>
                <a:srgbClr val="000000"/>
              </a:buClr>
              <a:buSzPts val="2200"/>
            </a:pPr>
            <a:endParaRPr lang="en-US" sz="1000" dirty="0">
              <a:solidFill>
                <a:srgbClr val="000000"/>
              </a:solidFill>
              <a:ea typeface="Arial"/>
              <a:cs typeface="Arial"/>
              <a:sym typeface="Arial"/>
            </a:endParaRPr>
          </a:p>
          <a:p>
            <a:pPr marL="342900" indent="-342900">
              <a:spcBef>
                <a:spcPts val="1200"/>
              </a:spcBef>
              <a:buClr>
                <a:srgbClr val="000000"/>
              </a:buClr>
              <a:buSzPts val="2200"/>
              <a:buFont typeface="Arial" panose="020B0604020202020204" pitchFamily="34" charset="0"/>
              <a:buChar char="•"/>
            </a:pPr>
            <a:r>
              <a:rPr lang="en-US" sz="2000" dirty="0">
                <a:solidFill>
                  <a:srgbClr val="000000"/>
                </a:solidFill>
                <a:ea typeface="Arial"/>
                <a:cs typeface="Arial"/>
                <a:sym typeface="Arial"/>
              </a:rPr>
              <a:t>Ensure that grants or loans (e.g. funding infrastructure projects or development plans) contain performance standards so these projects and plans aim to follow the mitigation hierarchy and deliver Biodiversity Net Gain.</a:t>
            </a:r>
          </a:p>
          <a:p>
            <a:pPr marL="342900" indent="-342900">
              <a:spcBef>
                <a:spcPts val="1200"/>
              </a:spcBef>
              <a:buClr>
                <a:srgbClr val="000000"/>
              </a:buClr>
              <a:buSzPts val="2200"/>
              <a:buFont typeface="Arial" panose="020B0604020202020204" pitchFamily="34" charset="0"/>
              <a:buChar char="•"/>
            </a:pPr>
            <a:endParaRPr lang="en-US" sz="1000" dirty="0">
              <a:solidFill>
                <a:srgbClr val="000000"/>
              </a:solidFill>
              <a:ea typeface="Arial"/>
              <a:cs typeface="Arial"/>
              <a:sym typeface="Arial"/>
            </a:endParaRPr>
          </a:p>
          <a:p>
            <a:pPr marL="342900" indent="-342900">
              <a:spcBef>
                <a:spcPts val="1200"/>
              </a:spcBef>
              <a:buClr>
                <a:srgbClr val="000000"/>
              </a:buClr>
              <a:buSzPts val="2200"/>
              <a:buFont typeface="Arial" panose="020B0604020202020204" pitchFamily="34" charset="0"/>
              <a:buChar char="•"/>
            </a:pPr>
            <a:r>
              <a:rPr lang="en-GB" sz="2000" dirty="0">
                <a:solidFill>
                  <a:srgbClr val="000000"/>
                </a:solidFill>
                <a:cs typeface="Arial"/>
              </a:rPr>
              <a:t>Provide finance for governments to establish effective mitigation systems to achieve the net gain vision including support for capacity building for both public and private sector entities</a:t>
            </a: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p:txBody>
      </p:sp>
      <p:sp>
        <p:nvSpPr>
          <p:cNvPr id="1216" name="Google Shape;1216;p77"/>
          <p:cNvSpPr txBox="1"/>
          <p:nvPr/>
        </p:nvSpPr>
        <p:spPr>
          <a:xfrm>
            <a:off x="1893764" y="112858"/>
            <a:ext cx="8594725"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The role of donors</a:t>
            </a:r>
            <a:endParaRPr dirty="0"/>
          </a:p>
        </p:txBody>
      </p:sp>
      <p:pic>
        <p:nvPicPr>
          <p:cNvPr id="5" name="Picture 2">
            <a:extLst>
              <a:ext uri="{FF2B5EF4-FFF2-40B4-BE49-F238E27FC236}">
                <a16:creationId xmlns:a16="http://schemas.microsoft.com/office/drawing/2014/main" id="{D35B1E5B-6BBD-4BD6-A924-BC4EA31D6EFB}"/>
              </a:ext>
            </a:extLst>
          </p:cNvPr>
          <p:cNvPicPr>
            <a:picLocks noChangeAspect="1" noChangeArrowheads="1"/>
          </p:cNvPicPr>
          <p:nvPr/>
        </p:nvPicPr>
        <p:blipFill>
          <a:blip r:embed="rId3"/>
          <a:srcRect/>
          <a:stretch>
            <a:fillRect/>
          </a:stretch>
        </p:blipFill>
        <p:spPr bwMode="auto">
          <a:xfrm>
            <a:off x="8511145" y="2697733"/>
            <a:ext cx="3135467" cy="2066284"/>
          </a:xfrm>
          <a:prstGeom prst="rect">
            <a:avLst/>
          </a:prstGeom>
          <a:noFill/>
          <a:ln w="9525">
            <a:noFill/>
            <a:miter lim="800000"/>
            <a:headEnd/>
            <a:tailEnd/>
          </a:ln>
        </p:spPr>
      </p:pic>
    </p:spTree>
    <p:extLst>
      <p:ext uri="{BB962C8B-B14F-4D97-AF65-F5344CB8AC3E}">
        <p14:creationId xmlns:p14="http://schemas.microsoft.com/office/powerpoint/2010/main" val="121334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DC93AF2-21EE-47B1-B05E-825E5FED2A30}"/>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Roles of Stakeholders - Contents</a:t>
            </a:r>
          </a:p>
        </p:txBody>
      </p:sp>
      <p:graphicFrame>
        <p:nvGraphicFramePr>
          <p:cNvPr id="6" name="Content Placeholder 2">
            <a:extLst>
              <a:ext uri="{FF2B5EF4-FFF2-40B4-BE49-F238E27FC236}">
                <a16:creationId xmlns:a16="http://schemas.microsoft.com/office/drawing/2014/main" id="{E1361C5D-DEFF-494A-A4F2-0BC2A5D33497}"/>
              </a:ext>
            </a:extLst>
          </p:cNvPr>
          <p:cNvGraphicFramePr>
            <a:graphicFrameLocks/>
          </p:cNvGraphicFramePr>
          <p:nvPr>
            <p:extLst>
              <p:ext uri="{D42A27DB-BD31-4B8C-83A1-F6EECF244321}">
                <p14:modId xmlns:p14="http://schemas.microsoft.com/office/powerpoint/2010/main" val="2379723003"/>
              </p:ext>
            </p:extLst>
          </p:nvPr>
        </p:nvGraphicFramePr>
        <p:xfrm>
          <a:off x="861459" y="1553382"/>
          <a:ext cx="10366411" cy="3914144"/>
        </p:xfrm>
        <a:graphic>
          <a:graphicData uri="http://schemas.openxmlformats.org/drawingml/2006/table">
            <a:tbl>
              <a:tblPr firstRow="1" bandRow="1">
                <a:tableStyleId>{93296810-A885-4BE3-A3E7-6D5BEEA58F35}</a:tableStyleId>
              </a:tblPr>
              <a:tblGrid>
                <a:gridCol w="8648302">
                  <a:extLst>
                    <a:ext uri="{9D8B030D-6E8A-4147-A177-3AD203B41FA5}">
                      <a16:colId xmlns:a16="http://schemas.microsoft.com/office/drawing/2014/main" val="20000"/>
                    </a:ext>
                  </a:extLst>
                </a:gridCol>
                <a:gridCol w="1718109">
                  <a:extLst>
                    <a:ext uri="{9D8B030D-6E8A-4147-A177-3AD203B41FA5}">
                      <a16:colId xmlns:a16="http://schemas.microsoft.com/office/drawing/2014/main" val="20001"/>
                    </a:ext>
                  </a:extLst>
                </a:gridCol>
              </a:tblGrid>
              <a:tr h="140665">
                <a:tc>
                  <a:txBody>
                    <a:bodyPr/>
                    <a:lstStyle/>
                    <a:p>
                      <a:r>
                        <a:rPr lang="en-US" dirty="0"/>
                        <a:t>Contents</a:t>
                      </a:r>
                    </a:p>
                  </a:txBody>
                  <a:tcPr/>
                </a:tc>
                <a:tc>
                  <a:txBody>
                    <a:bodyPr/>
                    <a:lstStyle/>
                    <a:p>
                      <a:r>
                        <a:rPr lang="en-US" dirty="0"/>
                        <a:t>Slides </a:t>
                      </a:r>
                    </a:p>
                  </a:txBody>
                  <a:tcPr/>
                </a:tc>
                <a:extLst>
                  <a:ext uri="{0D108BD9-81ED-4DB2-BD59-A6C34878D82A}">
                    <a16:rowId xmlns:a16="http://schemas.microsoft.com/office/drawing/2014/main" val="10000"/>
                  </a:ext>
                </a:extLst>
              </a:tr>
              <a:tr h="407036">
                <a:tc>
                  <a:txBody>
                    <a:bodyPr/>
                    <a:lstStyle/>
                    <a:p>
                      <a:r>
                        <a:rPr lang="en-US" sz="1800" kern="1200" dirty="0">
                          <a:solidFill>
                            <a:schemeClr val="dk1"/>
                          </a:solidFill>
                          <a:effectLst/>
                          <a:latin typeface="+mn-lt"/>
                          <a:ea typeface="+mn-ea"/>
                          <a:cs typeface="+mn-cs"/>
                        </a:rPr>
                        <a:t>Who are the principal stakeholders in a national BNG/NNL system and what are their roles and responsibilities?</a:t>
                      </a:r>
                      <a:endParaRPr lang="en-GB" sz="1800" kern="1200" dirty="0">
                        <a:solidFill>
                          <a:schemeClr val="dk1"/>
                        </a:solidFill>
                        <a:effectLst/>
                        <a:latin typeface="+mn-lt"/>
                        <a:ea typeface="+mn-ea"/>
                        <a:cs typeface="+mn-cs"/>
                      </a:endParaRPr>
                    </a:p>
                  </a:txBody>
                  <a:tcPr/>
                </a:tc>
                <a:tc>
                  <a:txBody>
                    <a:bodyPr/>
                    <a:lstStyle/>
                    <a:p>
                      <a:r>
                        <a:rPr lang="en-US" dirty="0" smtClean="0"/>
                        <a:t>4-5</a:t>
                      </a:r>
                      <a:endParaRPr lang="en-US" dirty="0"/>
                    </a:p>
                  </a:txBody>
                  <a:tcPr/>
                </a:tc>
                <a:extLst>
                  <a:ext uri="{0D108BD9-81ED-4DB2-BD59-A6C34878D82A}">
                    <a16:rowId xmlns:a16="http://schemas.microsoft.com/office/drawing/2014/main" val="10001"/>
                  </a:ext>
                </a:extLst>
              </a:tr>
              <a:tr h="407036">
                <a:tc>
                  <a:txBody>
                    <a:bodyPr/>
                    <a:lstStyle/>
                    <a:p>
                      <a:r>
                        <a:rPr lang="en-US" sz="1800" kern="1200" dirty="0">
                          <a:solidFill>
                            <a:schemeClr val="dk1"/>
                          </a:solidFill>
                          <a:effectLst/>
                          <a:latin typeface="+mn-lt"/>
                          <a:ea typeface="+mn-ea"/>
                          <a:cs typeface="+mn-cs"/>
                        </a:rPr>
                        <a:t>Companies: different roles, setting the scope of effort, mitigation for an individual project, at the corporate level, through the value chain, and through investment strategy</a:t>
                      </a:r>
                      <a:endParaRPr lang="en-GB" sz="1800" kern="1200" dirty="0">
                        <a:solidFill>
                          <a:schemeClr val="dk1"/>
                        </a:solidFill>
                        <a:effectLst/>
                        <a:latin typeface="+mn-lt"/>
                        <a:ea typeface="+mn-ea"/>
                        <a:cs typeface="+mn-cs"/>
                      </a:endParaRPr>
                    </a:p>
                  </a:txBody>
                  <a:tcPr/>
                </a:tc>
                <a:tc>
                  <a:txBody>
                    <a:bodyPr/>
                    <a:lstStyle/>
                    <a:p>
                      <a:r>
                        <a:rPr lang="en-US" dirty="0" smtClean="0"/>
                        <a:t>6-13</a:t>
                      </a:r>
                      <a:endParaRPr lang="en-US" dirty="0"/>
                    </a:p>
                  </a:txBody>
                  <a:tcPr/>
                </a:tc>
                <a:extLst>
                  <a:ext uri="{0D108BD9-81ED-4DB2-BD59-A6C34878D82A}">
                    <a16:rowId xmlns:a16="http://schemas.microsoft.com/office/drawing/2014/main" val="10002"/>
                  </a:ext>
                </a:extLst>
              </a:tr>
              <a:tr h="407036">
                <a:tc>
                  <a:txBody>
                    <a:bodyPr/>
                    <a:lstStyle/>
                    <a:p>
                      <a:r>
                        <a:rPr lang="en-US" sz="1800" kern="1200" dirty="0">
                          <a:solidFill>
                            <a:schemeClr val="dk1"/>
                          </a:solidFill>
                          <a:effectLst/>
                          <a:latin typeface="+mn-lt"/>
                          <a:ea typeface="+mn-ea"/>
                          <a:cs typeface="+mn-cs"/>
                        </a:rPr>
                        <a:t>Governments: different roles, key issues at national and project levels</a:t>
                      </a:r>
                      <a:endParaRPr lang="en-GB" sz="1800" kern="1200" dirty="0">
                        <a:solidFill>
                          <a:schemeClr val="dk1"/>
                        </a:solidFill>
                        <a:effectLst/>
                        <a:latin typeface="+mn-lt"/>
                        <a:ea typeface="+mn-ea"/>
                        <a:cs typeface="+mn-cs"/>
                      </a:endParaRPr>
                    </a:p>
                  </a:txBody>
                  <a:tcPr/>
                </a:tc>
                <a:tc>
                  <a:txBody>
                    <a:bodyPr/>
                    <a:lstStyle/>
                    <a:p>
                      <a:r>
                        <a:rPr lang="en-US" dirty="0" smtClean="0"/>
                        <a:t>14-19</a:t>
                      </a:r>
                      <a:endParaRPr lang="en-US" dirty="0"/>
                    </a:p>
                  </a:txBody>
                  <a:tcPr/>
                </a:tc>
                <a:extLst>
                  <a:ext uri="{0D108BD9-81ED-4DB2-BD59-A6C34878D82A}">
                    <a16:rowId xmlns:a16="http://schemas.microsoft.com/office/drawing/2014/main" val="10003"/>
                  </a:ext>
                </a:extLst>
              </a:tr>
              <a:tr h="407036">
                <a:tc>
                  <a:txBody>
                    <a:bodyPr/>
                    <a:lstStyle/>
                    <a:p>
                      <a:r>
                        <a:rPr lang="en-US" sz="1800" kern="1200" dirty="0">
                          <a:solidFill>
                            <a:schemeClr val="dk1"/>
                          </a:solidFill>
                          <a:effectLst/>
                          <a:latin typeface="+mn-lt"/>
                          <a:ea typeface="+mn-ea"/>
                          <a:cs typeface="+mn-cs"/>
                        </a:rPr>
                        <a:t>Financial institutions: mapping portfolios; engagement, investment strategy and other approaches</a:t>
                      </a:r>
                      <a:endParaRPr lang="en-GB" sz="1800" kern="1200" dirty="0">
                        <a:solidFill>
                          <a:schemeClr val="dk1"/>
                        </a:solidFill>
                        <a:effectLst/>
                        <a:latin typeface="+mn-lt"/>
                        <a:ea typeface="+mn-ea"/>
                        <a:cs typeface="+mn-cs"/>
                      </a:endParaRPr>
                    </a:p>
                  </a:txBody>
                  <a:tcPr/>
                </a:tc>
                <a:tc>
                  <a:txBody>
                    <a:bodyPr/>
                    <a:lstStyle/>
                    <a:p>
                      <a:r>
                        <a:rPr lang="en-US" dirty="0" smtClean="0"/>
                        <a:t>20-24</a:t>
                      </a:r>
                      <a:endParaRPr lang="en-US" dirty="0"/>
                    </a:p>
                  </a:txBody>
                  <a:tcPr/>
                </a:tc>
                <a:extLst>
                  <a:ext uri="{0D108BD9-81ED-4DB2-BD59-A6C34878D82A}">
                    <a16:rowId xmlns:a16="http://schemas.microsoft.com/office/drawing/2014/main" val="10004"/>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Communities: key issues and roles</a:t>
                      </a:r>
                      <a:endParaRPr lang="en-GB" sz="1800" kern="1200" dirty="0">
                        <a:solidFill>
                          <a:schemeClr val="dk1"/>
                        </a:solidFill>
                        <a:effectLst/>
                        <a:latin typeface="+mn-lt"/>
                        <a:ea typeface="+mn-ea"/>
                        <a:cs typeface="+mn-cs"/>
                      </a:endParaRPr>
                    </a:p>
                  </a:txBody>
                  <a:tcPr/>
                </a:tc>
                <a:tc>
                  <a:txBody>
                    <a:bodyPr/>
                    <a:lstStyle/>
                    <a:p>
                      <a:r>
                        <a:rPr lang="en-US" dirty="0" smtClean="0"/>
                        <a:t>25-28</a:t>
                      </a:r>
                      <a:endParaRPr lang="en-US" dirty="0"/>
                    </a:p>
                  </a:txBody>
                  <a:tcPr/>
                </a:tc>
                <a:extLst>
                  <a:ext uri="{0D108BD9-81ED-4DB2-BD59-A6C34878D82A}">
                    <a16:rowId xmlns:a16="http://schemas.microsoft.com/office/drawing/2014/main" val="2788591360"/>
                  </a:ext>
                </a:extLst>
              </a:tr>
              <a:tr h="407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NGOs and research institutions: roles </a:t>
                      </a:r>
                      <a:endParaRPr lang="en-GB" sz="1800" kern="1200" dirty="0">
                        <a:solidFill>
                          <a:schemeClr val="dk1"/>
                        </a:solidFill>
                        <a:effectLst/>
                        <a:latin typeface="+mn-lt"/>
                        <a:ea typeface="+mn-ea"/>
                        <a:cs typeface="+mn-cs"/>
                      </a:endParaRPr>
                    </a:p>
                  </a:txBody>
                  <a:tcPr/>
                </a:tc>
                <a:tc>
                  <a:txBody>
                    <a:bodyPr/>
                    <a:lstStyle/>
                    <a:p>
                      <a:r>
                        <a:rPr lang="en-US" dirty="0" smtClean="0"/>
                        <a:t>29-30</a:t>
                      </a:r>
                      <a:endParaRPr lang="en-US" dirty="0"/>
                    </a:p>
                  </a:txBody>
                  <a:tcPr/>
                </a:tc>
                <a:extLst>
                  <a:ext uri="{0D108BD9-81ED-4DB2-BD59-A6C34878D82A}">
                    <a16:rowId xmlns:a16="http://schemas.microsoft.com/office/drawing/2014/main" val="1428616440"/>
                  </a:ext>
                </a:extLst>
              </a:tr>
              <a:tr h="407036">
                <a:tc>
                  <a:txBody>
                    <a:bodyPr/>
                    <a:lstStyle/>
                    <a:p>
                      <a:r>
                        <a:rPr lang="en-US" dirty="0"/>
                        <a:t>Take home messages</a:t>
                      </a:r>
                    </a:p>
                  </a:txBody>
                  <a:tcPr/>
                </a:tc>
                <a:tc>
                  <a:txBody>
                    <a:bodyPr/>
                    <a:lstStyle/>
                    <a:p>
                      <a:r>
                        <a:rPr lang="en-US" smtClean="0"/>
                        <a:t>31</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5244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err="1">
                <a:latin typeface="Calibri" panose="020F0502020204030204" pitchFamily="34" charset="0"/>
              </a:rPr>
              <a:t>Investors</a:t>
            </a:r>
            <a:r>
              <a:rPr lang="fr-FR" sz="4000" b="1" dirty="0">
                <a:latin typeface="Calibri" panose="020F0502020204030204" pitchFamily="34" charset="0"/>
              </a:rPr>
              <a:t> &amp; </a:t>
            </a:r>
            <a:r>
              <a:rPr lang="fr-FR" sz="4000" b="1" dirty="0" err="1">
                <a:latin typeface="Calibri" panose="020F0502020204030204" pitchFamily="34" charset="0"/>
              </a:rPr>
              <a:t>Donors</a:t>
            </a:r>
            <a:endParaRPr lang="pt-PT" sz="4000" b="1" dirty="0">
              <a:latin typeface="Calibri" panose="020F0502020204030204" pitchFamily="34" charset="0"/>
            </a:endParaRPr>
          </a:p>
        </p:txBody>
      </p:sp>
      <p:sp>
        <p:nvSpPr>
          <p:cNvPr id="9" name="TextBox 8">
            <a:extLst>
              <a:ext uri="{FF2B5EF4-FFF2-40B4-BE49-F238E27FC236}">
                <a16:creationId xmlns:a16="http://schemas.microsoft.com/office/drawing/2014/main" id="{179198A6-8AAE-4E35-8CA5-FC1D93FBB3B5}"/>
              </a:ext>
            </a:extLst>
          </p:cNvPr>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7159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p:nvPr/>
        </p:nvGrpSpPr>
        <p:grpSpPr>
          <a:xfrm>
            <a:off x="1119148" y="2031176"/>
            <a:ext cx="8362254" cy="4571569"/>
            <a:chOff x="408495" y="902599"/>
            <a:chExt cx="8462266" cy="4761181"/>
          </a:xfrm>
        </p:grpSpPr>
        <p:grpSp>
          <p:nvGrpSpPr>
            <p:cNvPr id="5" name="Group 3"/>
            <p:cNvGrpSpPr/>
            <p:nvPr/>
          </p:nvGrpSpPr>
          <p:grpSpPr>
            <a:xfrm>
              <a:off x="3185157" y="3834980"/>
              <a:ext cx="4389120" cy="1828800"/>
              <a:chOff x="420688" y="616896"/>
              <a:chExt cx="8804131" cy="1828800"/>
            </a:xfrm>
          </p:grpSpPr>
          <p:sp>
            <p:nvSpPr>
              <p:cNvPr id="2" name="Right Arrow 1"/>
              <p:cNvSpPr/>
              <p:nvPr/>
            </p:nvSpPr>
            <p:spPr>
              <a:xfrm>
                <a:off x="420688" y="616896"/>
                <a:ext cx="8804131" cy="18288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 name="Rounded Rectangle 2"/>
              <p:cNvSpPr/>
              <p:nvPr/>
            </p:nvSpPr>
            <p:spPr>
              <a:xfrm>
                <a:off x="546101" y="1077688"/>
                <a:ext cx="190500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Credit Approval</a:t>
                </a:r>
              </a:p>
            </p:txBody>
          </p:sp>
          <p:sp>
            <p:nvSpPr>
              <p:cNvPr id="17" name="Rounded Rectangle 16"/>
              <p:cNvSpPr/>
              <p:nvPr/>
            </p:nvSpPr>
            <p:spPr>
              <a:xfrm>
                <a:off x="2590798" y="1678365"/>
                <a:ext cx="2201135"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Financial Close</a:t>
                </a:r>
              </a:p>
            </p:txBody>
          </p:sp>
          <p:sp>
            <p:nvSpPr>
              <p:cNvPr id="18" name="Rounded Rectangle 17"/>
              <p:cNvSpPr/>
              <p:nvPr/>
            </p:nvSpPr>
            <p:spPr>
              <a:xfrm>
                <a:off x="4178296" y="1018422"/>
                <a:ext cx="2867561"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1</a:t>
                </a:r>
                <a:r>
                  <a:rPr lang="en-US" sz="1200" b="1" baseline="30000" dirty="0">
                    <a:solidFill>
                      <a:schemeClr val="tx1"/>
                    </a:solidFill>
                  </a:rPr>
                  <a:t>st</a:t>
                </a:r>
                <a:r>
                  <a:rPr lang="en-US" sz="1200" b="1" dirty="0">
                    <a:solidFill>
                      <a:schemeClr val="tx1"/>
                    </a:solidFill>
                  </a:rPr>
                  <a:t> Disbursement</a:t>
                </a:r>
              </a:p>
            </p:txBody>
          </p:sp>
          <p:sp>
            <p:nvSpPr>
              <p:cNvPr id="20" name="Rounded Rectangle 19"/>
              <p:cNvSpPr/>
              <p:nvPr/>
            </p:nvSpPr>
            <p:spPr>
              <a:xfrm>
                <a:off x="5435598" y="1659169"/>
                <a:ext cx="280670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Annual Monitoring Report</a:t>
                </a:r>
              </a:p>
            </p:txBody>
          </p:sp>
        </p:grpSp>
        <p:grpSp>
          <p:nvGrpSpPr>
            <p:cNvPr id="6" name="Group 4"/>
            <p:cNvGrpSpPr/>
            <p:nvPr/>
          </p:nvGrpSpPr>
          <p:grpSpPr>
            <a:xfrm>
              <a:off x="508507" y="2439793"/>
              <a:ext cx="8229600" cy="1828800"/>
              <a:chOff x="446088" y="2599907"/>
              <a:chExt cx="8229600" cy="1828800"/>
            </a:xfrm>
          </p:grpSpPr>
          <p:sp>
            <p:nvSpPr>
              <p:cNvPr id="11" name="Right Arrow 10"/>
              <p:cNvSpPr/>
              <p:nvPr/>
            </p:nvSpPr>
            <p:spPr>
              <a:xfrm>
                <a:off x="446088" y="2599907"/>
                <a:ext cx="8229600" cy="1828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1" name="Rounded Rectangle 20"/>
              <p:cNvSpPr/>
              <p:nvPr/>
            </p:nvSpPr>
            <p:spPr>
              <a:xfrm>
                <a:off x="546100" y="3477528"/>
                <a:ext cx="111760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Site Selection</a:t>
                </a:r>
              </a:p>
            </p:txBody>
          </p:sp>
          <p:sp>
            <p:nvSpPr>
              <p:cNvPr id="22" name="Rounded Rectangle 21"/>
              <p:cNvSpPr/>
              <p:nvPr/>
            </p:nvSpPr>
            <p:spPr>
              <a:xfrm>
                <a:off x="1257300" y="2823028"/>
                <a:ext cx="165100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Project Design &amp; Execution Plan</a:t>
                </a:r>
              </a:p>
            </p:txBody>
          </p:sp>
          <p:sp>
            <p:nvSpPr>
              <p:cNvPr id="23" name="Rounded Rectangle 22"/>
              <p:cNvSpPr/>
              <p:nvPr/>
            </p:nvSpPr>
            <p:spPr>
              <a:xfrm>
                <a:off x="2229083" y="3479188"/>
                <a:ext cx="135683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Site Preparation</a:t>
                </a:r>
              </a:p>
            </p:txBody>
          </p:sp>
          <p:sp>
            <p:nvSpPr>
              <p:cNvPr id="24" name="Rounded Rectangle 23"/>
              <p:cNvSpPr/>
              <p:nvPr/>
            </p:nvSpPr>
            <p:spPr>
              <a:xfrm>
                <a:off x="3636712" y="3260270"/>
                <a:ext cx="291661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Construction</a:t>
                </a:r>
              </a:p>
            </p:txBody>
          </p:sp>
          <p:sp>
            <p:nvSpPr>
              <p:cNvPr id="25" name="Rounded Rectangle 24"/>
              <p:cNvSpPr/>
              <p:nvPr/>
            </p:nvSpPr>
            <p:spPr>
              <a:xfrm>
                <a:off x="6677859" y="3274332"/>
                <a:ext cx="1489454"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Commissioning &amp; Operations</a:t>
                </a:r>
              </a:p>
            </p:txBody>
          </p:sp>
        </p:grpSp>
        <p:grpSp>
          <p:nvGrpSpPr>
            <p:cNvPr id="7" name="Group 5"/>
            <p:cNvGrpSpPr/>
            <p:nvPr/>
          </p:nvGrpSpPr>
          <p:grpSpPr>
            <a:xfrm>
              <a:off x="408495" y="902599"/>
              <a:ext cx="8462266" cy="1920240"/>
              <a:chOff x="370902" y="4655456"/>
              <a:chExt cx="8462266" cy="1920240"/>
            </a:xfrm>
          </p:grpSpPr>
          <p:sp>
            <p:nvSpPr>
              <p:cNvPr id="12" name="Right Arrow 11"/>
              <p:cNvSpPr/>
              <p:nvPr/>
            </p:nvSpPr>
            <p:spPr>
              <a:xfrm>
                <a:off x="420688" y="4655456"/>
                <a:ext cx="8412480" cy="19202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p:cNvSpPr/>
              <p:nvPr/>
            </p:nvSpPr>
            <p:spPr>
              <a:xfrm>
                <a:off x="370902" y="5356223"/>
                <a:ext cx="1298334"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Screening &amp; Landscape Analysis</a:t>
                </a:r>
              </a:p>
            </p:txBody>
          </p:sp>
          <p:sp>
            <p:nvSpPr>
              <p:cNvPr id="27" name="Rounded Rectangle 26"/>
              <p:cNvSpPr/>
              <p:nvPr/>
            </p:nvSpPr>
            <p:spPr>
              <a:xfrm>
                <a:off x="1231900" y="4759778"/>
                <a:ext cx="1435100"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Prepare ESIA Scope &amp; Tender</a:t>
                </a:r>
              </a:p>
            </p:txBody>
          </p:sp>
          <p:sp>
            <p:nvSpPr>
              <p:cNvPr id="28" name="Rounded Rectangle 27"/>
              <p:cNvSpPr/>
              <p:nvPr/>
            </p:nvSpPr>
            <p:spPr>
              <a:xfrm>
                <a:off x="2039364" y="5559419"/>
                <a:ext cx="3877944"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Baseline Studies</a:t>
                </a:r>
              </a:p>
            </p:txBody>
          </p:sp>
          <p:sp>
            <p:nvSpPr>
              <p:cNvPr id="29" name="Rounded Rectangle 28"/>
              <p:cNvSpPr/>
              <p:nvPr/>
            </p:nvSpPr>
            <p:spPr>
              <a:xfrm>
                <a:off x="2667000" y="4746174"/>
                <a:ext cx="3448512" cy="557784"/>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Apply Mitigation Hierarchy &amp; Quantify Residual Impacts</a:t>
                </a:r>
              </a:p>
            </p:txBody>
          </p:sp>
          <p:sp>
            <p:nvSpPr>
              <p:cNvPr id="30" name="Rounded Rectangle 29"/>
              <p:cNvSpPr/>
              <p:nvPr/>
            </p:nvSpPr>
            <p:spPr>
              <a:xfrm>
                <a:off x="5503650" y="5420178"/>
                <a:ext cx="1543218"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Review Potential Offset Locations</a:t>
                </a:r>
              </a:p>
            </p:txBody>
          </p:sp>
          <p:sp>
            <p:nvSpPr>
              <p:cNvPr id="31" name="Rounded Rectangle 30"/>
              <p:cNvSpPr/>
              <p:nvPr/>
            </p:nvSpPr>
            <p:spPr>
              <a:xfrm>
                <a:off x="6173728" y="4760688"/>
                <a:ext cx="1543218" cy="543378"/>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Prepare Offset Design</a:t>
                </a:r>
              </a:p>
            </p:txBody>
          </p:sp>
        </p:grpSp>
      </p:grpSp>
      <p:sp>
        <p:nvSpPr>
          <p:cNvPr id="33" name="Rectangle 32"/>
          <p:cNvSpPr/>
          <p:nvPr/>
        </p:nvSpPr>
        <p:spPr>
          <a:xfrm>
            <a:off x="959889" y="1067474"/>
            <a:ext cx="6807904" cy="1015663"/>
          </a:xfrm>
          <a:prstGeom prst="rect">
            <a:avLst/>
          </a:prstGeom>
        </p:spPr>
        <p:txBody>
          <a:bodyPr wrap="square">
            <a:spAutoFit/>
          </a:bodyPr>
          <a:lstStyle/>
          <a:p>
            <a:pPr>
              <a:buFont typeface="Arial" pitchFamily="34" charset="0"/>
              <a:buChar char="•"/>
            </a:pPr>
            <a:r>
              <a:rPr lang="en-US" sz="2000" b="1" dirty="0">
                <a:solidFill>
                  <a:srgbClr val="0070C0"/>
                </a:solidFill>
                <a:latin typeface="Calibri" pitchFamily="34" charset="0"/>
              </a:rPr>
              <a:t>  Environmental/Biodiversity</a:t>
            </a:r>
          </a:p>
          <a:p>
            <a:pPr>
              <a:buFont typeface="Arial" pitchFamily="34" charset="0"/>
              <a:buChar char="•"/>
            </a:pPr>
            <a:r>
              <a:rPr lang="en-US" sz="2000" b="1" dirty="0">
                <a:solidFill>
                  <a:schemeClr val="accent2">
                    <a:lumMod val="75000"/>
                  </a:schemeClr>
                </a:solidFill>
                <a:latin typeface="Calibri" pitchFamily="34" charset="0"/>
              </a:rPr>
              <a:t>  Project lifecycle</a:t>
            </a:r>
          </a:p>
          <a:p>
            <a:pPr>
              <a:buFont typeface="Arial" pitchFamily="34" charset="0"/>
              <a:buChar char="•"/>
            </a:pPr>
            <a:r>
              <a:rPr lang="en-US" sz="2000" b="1" dirty="0">
                <a:latin typeface="Calibri" pitchFamily="34" charset="0"/>
              </a:rPr>
              <a:t>  Financial</a:t>
            </a:r>
            <a:endParaRPr lang="en-GB" sz="2000" dirty="0"/>
          </a:p>
        </p:txBody>
      </p:sp>
      <p:sp>
        <p:nvSpPr>
          <p:cNvPr id="38" name="Text Box 6"/>
          <p:cNvSpPr txBox="1">
            <a:spLocks noChangeArrowheads="1"/>
          </p:cNvSpPr>
          <p:nvPr/>
        </p:nvSpPr>
        <p:spPr bwMode="auto">
          <a:xfrm>
            <a:off x="980160" y="127422"/>
            <a:ext cx="101046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r>
              <a:rPr lang="en-US" sz="2400" dirty="0">
                <a:solidFill>
                  <a:schemeClr val="bg1"/>
                </a:solidFill>
                <a:latin typeface="Calibri" pitchFamily="34" charset="0"/>
              </a:rPr>
              <a:t>With project finance, it is a challenge coordinating three timelines:</a:t>
            </a:r>
            <a:endParaRPr lang="en-US" sz="2400" dirty="0">
              <a:solidFill>
                <a:schemeClr val="bg1"/>
              </a:solidFill>
              <a:latin typeface="Calibri"/>
              <a:cs typeface="Calibri"/>
            </a:endParaRPr>
          </a:p>
        </p:txBody>
      </p:sp>
      <p:sp>
        <p:nvSpPr>
          <p:cNvPr id="32" name="Rectangle 31"/>
          <p:cNvSpPr/>
          <p:nvPr/>
        </p:nvSpPr>
        <p:spPr>
          <a:xfrm>
            <a:off x="9253595" y="5754049"/>
            <a:ext cx="2796070" cy="584775"/>
          </a:xfrm>
          <a:prstGeom prst="rect">
            <a:avLst/>
          </a:prstGeom>
        </p:spPr>
        <p:txBody>
          <a:bodyPr wrap="square">
            <a:spAutoFit/>
          </a:bodyPr>
          <a:lstStyle/>
          <a:p>
            <a:r>
              <a:rPr lang="en-US" sz="1600" b="1" dirty="0">
                <a:latin typeface="Calibri" pitchFamily="34" charset="0"/>
              </a:rPr>
              <a:t>Source:  Biodiversity for Banks:</a:t>
            </a:r>
          </a:p>
          <a:p>
            <a:r>
              <a:rPr lang="en-US" sz="1600" b="1" dirty="0">
                <a:latin typeface="Calibri" pitchFamily="34" charset="0"/>
              </a:rPr>
              <a:t>WWF, </a:t>
            </a:r>
            <a:r>
              <a:rPr lang="en-US" sz="1600" b="1" dirty="0" err="1">
                <a:latin typeface="Calibri" pitchFamily="34" charset="0"/>
              </a:rPr>
              <a:t>Citi</a:t>
            </a:r>
            <a:r>
              <a:rPr lang="en-US" sz="1600" b="1" dirty="0">
                <a:latin typeface="Calibri" pitchFamily="34" charset="0"/>
              </a:rPr>
              <a:t>, EPA, BBOP</a:t>
            </a:r>
          </a:p>
        </p:txBody>
      </p:sp>
    </p:spTree>
    <p:extLst>
      <p:ext uri="{BB962C8B-B14F-4D97-AF65-F5344CB8AC3E}">
        <p14:creationId xmlns:p14="http://schemas.microsoft.com/office/powerpoint/2010/main" val="3247669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38601"/>
            <a:ext cx="9365017" cy="507831"/>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Financial institutions</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7" name="Google Shape;1215;p77">
            <a:extLst>
              <a:ext uri="{FF2B5EF4-FFF2-40B4-BE49-F238E27FC236}">
                <a16:creationId xmlns:a16="http://schemas.microsoft.com/office/drawing/2014/main" id="{C57D3EC4-95E7-4CFE-A3D4-82C1268EB2DF}"/>
              </a:ext>
            </a:extLst>
          </p:cNvPr>
          <p:cNvSpPr txBox="1"/>
          <p:nvPr/>
        </p:nvSpPr>
        <p:spPr>
          <a:xfrm>
            <a:off x="542237" y="1042034"/>
            <a:ext cx="7091235" cy="3296950"/>
          </a:xfrm>
          <a:prstGeom prst="rect">
            <a:avLst/>
          </a:prstGeom>
          <a:noFill/>
          <a:ln>
            <a:noFill/>
          </a:ln>
        </p:spPr>
        <p:txBody>
          <a:bodyPr spcFirstLastPara="1" wrap="square" lIns="91425" tIns="45700" rIns="91425" bIns="45700" anchor="t" anchorCtr="0">
            <a:noAutofit/>
          </a:bodyPr>
          <a:lstStyle/>
          <a:p>
            <a:pPr lvl="0">
              <a:spcAft>
                <a:spcPts val="1800"/>
              </a:spcAft>
            </a:pPr>
            <a:r>
              <a:rPr lang="en-GB" sz="2000" dirty="0">
                <a:latin typeface="Arial" panose="020B0604020202020204" pitchFamily="34" charset="0"/>
                <a:cs typeface="Arial" panose="020B0604020202020204" pitchFamily="34" charset="0"/>
              </a:rPr>
              <a:t>How to consider Biodiversity Net Gain (or a similar goal) for financial institutions (FIs), through investment strategy and engagement? Issues: </a:t>
            </a:r>
          </a:p>
          <a:p>
            <a:pPr marL="342900" lvl="0" indent="-342900">
              <a:lnSpc>
                <a:spcPct val="115000"/>
              </a:lnSpc>
              <a:spcAft>
                <a:spcPts val="18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What’s the </a:t>
            </a:r>
            <a:r>
              <a:rPr lang="en-US" sz="2000" b="1" dirty="0">
                <a:solidFill>
                  <a:schemeClr val="accent6"/>
                </a:solidFill>
                <a:latin typeface="Arial" panose="020B0604020202020204" pitchFamily="34" charset="0"/>
                <a:ea typeface="Calibri" panose="020F0502020204030204" pitchFamily="34" charset="0"/>
                <a:cs typeface="Arial" panose="020B0604020202020204" pitchFamily="34" charset="0"/>
              </a:rPr>
              <a:t>business case </a:t>
            </a:r>
            <a:r>
              <a:rPr lang="en-US" sz="2000" dirty="0">
                <a:latin typeface="Arial" panose="020B0604020202020204" pitchFamily="34" charset="0"/>
                <a:ea typeface="Calibri" panose="020F0502020204030204" pitchFamily="34" charset="0"/>
                <a:cs typeface="Arial" panose="020B0604020202020204" pitchFamily="34" charset="0"/>
              </a:rPr>
              <a:t>for FIs to consider BNG in investment strategy and engagement?</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8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What </a:t>
            </a:r>
            <a:r>
              <a:rPr lang="en-US" sz="2000" b="1" dirty="0">
                <a:solidFill>
                  <a:schemeClr val="accent6"/>
                </a:solidFill>
                <a:latin typeface="Arial" panose="020B0604020202020204" pitchFamily="34" charset="0"/>
                <a:ea typeface="Calibri" panose="020F0502020204030204" pitchFamily="34" charset="0"/>
                <a:cs typeface="Arial" panose="020B0604020202020204" pitchFamily="34" charset="0"/>
              </a:rPr>
              <a:t>levels of ambition </a:t>
            </a:r>
            <a:r>
              <a:rPr lang="en-US" sz="2000" dirty="0">
                <a:latin typeface="Arial" panose="020B0604020202020204" pitchFamily="34" charset="0"/>
                <a:ea typeface="Calibri" panose="020F0502020204030204" pitchFamily="34" charset="0"/>
                <a:cs typeface="Arial" panose="020B0604020202020204" pitchFamily="34" charset="0"/>
              </a:rPr>
              <a:t>can be set for BNG in investment policy?</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8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How can a </a:t>
            </a:r>
            <a:r>
              <a:rPr lang="en-US" sz="2000" b="1" dirty="0" err="1">
                <a:solidFill>
                  <a:schemeClr val="accent6"/>
                </a:solidFill>
                <a:latin typeface="Arial" panose="020B0604020202020204" pitchFamily="34" charset="0"/>
                <a:ea typeface="Calibri" panose="020F0502020204030204" pitchFamily="34" charset="0"/>
                <a:cs typeface="Arial" panose="020B0604020202020204" pitchFamily="34" charset="0"/>
              </a:rPr>
              <a:t>footprinting</a:t>
            </a:r>
            <a:r>
              <a:rPr lang="en-US" sz="2000" dirty="0">
                <a:latin typeface="Arial" panose="020B0604020202020204" pitchFamily="34" charset="0"/>
                <a:ea typeface="Calibri" panose="020F0502020204030204" pitchFamily="34" charset="0"/>
                <a:cs typeface="Arial" panose="020B0604020202020204" pitchFamily="34" charset="0"/>
              </a:rPr>
              <a:t> exercise help FIs understand the nature of their impacts on biodiversity?</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8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Arial" panose="020B0604020202020204" pitchFamily="34" charset="0"/>
              </a:rPr>
              <a:t>How can impacts on biodiversity be addressed by FIs through a </a:t>
            </a:r>
            <a:r>
              <a:rPr lang="en-US" sz="2000" b="1" dirty="0">
                <a:solidFill>
                  <a:schemeClr val="accent6"/>
                </a:solidFill>
                <a:latin typeface="Arial" panose="020B0604020202020204" pitchFamily="34" charset="0"/>
                <a:ea typeface="Calibri" panose="020F0502020204030204" pitchFamily="34" charset="0"/>
                <a:cs typeface="Arial" panose="020B0604020202020204" pitchFamily="34" charset="0"/>
              </a:rPr>
              <a:t>variety of approaches</a:t>
            </a:r>
            <a:endParaRPr sz="2000" b="1" dirty="0">
              <a:solidFill>
                <a:schemeClr val="accent6"/>
              </a:solidFill>
              <a:latin typeface="Arial"/>
              <a:ea typeface="Arial"/>
              <a:cs typeface="Arial"/>
              <a:sym typeface="Arial"/>
            </a:endParaRPr>
          </a:p>
        </p:txBody>
      </p:sp>
      <p:sp>
        <p:nvSpPr>
          <p:cNvPr id="10" name="Google Shape;1215;p77">
            <a:extLst>
              <a:ext uri="{FF2B5EF4-FFF2-40B4-BE49-F238E27FC236}">
                <a16:creationId xmlns:a16="http://schemas.microsoft.com/office/drawing/2014/main" id="{340A6656-2D4A-4F9F-ADD5-38D0F0507086}"/>
              </a:ext>
            </a:extLst>
          </p:cNvPr>
          <p:cNvSpPr txBox="1"/>
          <p:nvPr/>
        </p:nvSpPr>
        <p:spPr>
          <a:xfrm>
            <a:off x="8886285" y="5013386"/>
            <a:ext cx="3072401" cy="1220701"/>
          </a:xfrm>
          <a:prstGeom prst="rect">
            <a:avLst/>
          </a:prstGeom>
          <a:solidFill>
            <a:srgbClr val="FFFF00"/>
          </a:solidFill>
          <a:ln>
            <a:noFill/>
          </a:ln>
        </p:spPr>
        <p:txBody>
          <a:bodyPr spcFirstLastPara="1" wrap="square" lIns="91425" tIns="45700" rIns="91425" bIns="45700" anchor="t" anchorCtr="0">
            <a:noAutofit/>
          </a:bodyPr>
          <a:lstStyle/>
          <a:p>
            <a:r>
              <a:rPr lang="en-US" sz="2000" dirty="0">
                <a:solidFill>
                  <a:srgbClr val="000000"/>
                </a:solidFill>
                <a:latin typeface="Arial" panose="020B0604020202020204" pitchFamily="34" charset="0"/>
                <a:ea typeface="Arial"/>
                <a:cs typeface="Arial" panose="020B0604020202020204" pitchFamily="34" charset="0"/>
                <a:sym typeface="Arial"/>
              </a:rPr>
              <a:t>Includes Safeguards and Performance </a:t>
            </a:r>
            <a:r>
              <a:rPr lang="en-US" sz="2000" b="1" dirty="0">
                <a:solidFill>
                  <a:schemeClr val="accent6"/>
                </a:solidFill>
                <a:latin typeface="Arial" panose="020B0604020202020204" pitchFamily="34" charset="0"/>
                <a:ea typeface="Arial"/>
                <a:cs typeface="Arial" panose="020B0604020202020204" pitchFamily="34" charset="0"/>
                <a:sym typeface="Arial"/>
              </a:rPr>
              <a:t>Standards</a:t>
            </a:r>
            <a:r>
              <a:rPr lang="en-US" sz="2000" dirty="0">
                <a:solidFill>
                  <a:srgbClr val="000000"/>
                </a:solidFill>
                <a:latin typeface="Arial" panose="020B0604020202020204" pitchFamily="34" charset="0"/>
                <a:ea typeface="Arial"/>
                <a:cs typeface="Arial" panose="020B0604020202020204" pitchFamily="34" charset="0"/>
                <a:sym typeface="Arial"/>
              </a:rPr>
              <a:t>, for which see </a:t>
            </a:r>
            <a:r>
              <a:rPr lang="en-US" sz="2000" b="1" dirty="0">
                <a:solidFill>
                  <a:srgbClr val="CC6600"/>
                </a:solidFill>
                <a:latin typeface="Arial" panose="020B0604020202020204" pitchFamily="34" charset="0"/>
                <a:cs typeface="Arial" panose="020B0604020202020204" pitchFamily="34" charset="0"/>
                <a:sym typeface="Arial"/>
              </a:rPr>
              <a:t>Standards Module</a:t>
            </a:r>
            <a:endParaRPr sz="2000" b="1" dirty="0">
              <a:solidFill>
                <a:srgbClr val="CC6600"/>
              </a:solidFill>
              <a:latin typeface="Arial" panose="020B0604020202020204" pitchFamily="34" charset="0"/>
              <a:cs typeface="Arial" panose="020B0604020202020204" pitchFamily="34" charset="0"/>
              <a:sym typeface="Arial"/>
            </a:endParaRPr>
          </a:p>
        </p:txBody>
      </p:sp>
      <p:sp>
        <p:nvSpPr>
          <p:cNvPr id="11" name="Arrow: Right 10">
            <a:extLst>
              <a:ext uri="{FF2B5EF4-FFF2-40B4-BE49-F238E27FC236}">
                <a16:creationId xmlns:a16="http://schemas.microsoft.com/office/drawing/2014/main" id="{25BB3C79-EC6D-477C-9DCE-7C27407EF33C}"/>
              </a:ext>
            </a:extLst>
          </p:cNvPr>
          <p:cNvSpPr/>
          <p:nvPr/>
        </p:nvSpPr>
        <p:spPr>
          <a:xfrm>
            <a:off x="7730726" y="5055065"/>
            <a:ext cx="954815" cy="525401"/>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 name="Object 2">
            <a:extLst>
              <a:ext uri="{FF2B5EF4-FFF2-40B4-BE49-F238E27FC236}">
                <a16:creationId xmlns:a16="http://schemas.microsoft.com/office/drawing/2014/main" id="{5EF5EF88-0216-4BC3-B142-E886E6369224}"/>
              </a:ext>
            </a:extLst>
          </p:cNvPr>
          <p:cNvGraphicFramePr>
            <a:graphicFrameLocks noChangeAspect="1"/>
          </p:cNvGraphicFramePr>
          <p:nvPr>
            <p:extLst>
              <p:ext uri="{D42A27DB-BD31-4B8C-83A1-F6EECF244321}">
                <p14:modId xmlns:p14="http://schemas.microsoft.com/office/powerpoint/2010/main" val="4157949096"/>
              </p:ext>
            </p:extLst>
          </p:nvPr>
        </p:nvGraphicFramePr>
        <p:xfrm>
          <a:off x="9001173" y="1567363"/>
          <a:ext cx="2957513" cy="2085975"/>
        </p:xfrm>
        <a:graphic>
          <a:graphicData uri="http://schemas.openxmlformats.org/presentationml/2006/ole">
            <mc:AlternateContent xmlns:mc="http://schemas.openxmlformats.org/markup-compatibility/2006">
              <mc:Choice xmlns:v="urn:schemas-microsoft-com:vml" Requires="v">
                <p:oleObj spid="_x0000_s6198" name="Image Document" r:id="rId4" imgW="8344930" imgH="4860324" progId="Imaging.Document">
                  <p:embed/>
                </p:oleObj>
              </mc:Choice>
              <mc:Fallback>
                <p:oleObj name="Image Document" r:id="rId4" imgW="8344930" imgH="4860324" progId="Imaging.Document">
                  <p:embed/>
                  <p:pic>
                    <p:nvPicPr>
                      <p:cNvPr id="60419" name="Object 2">
                        <a:extLst>
                          <a:ext uri="{FF2B5EF4-FFF2-40B4-BE49-F238E27FC236}">
                            <a16:creationId xmlns:a16="http://schemas.microsoft.com/office/drawing/2014/main" id="{5EBECF52-90A9-41A0-A55E-D264F8525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1173" y="1567363"/>
                        <a:ext cx="2957513"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8319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7759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Financial institutions: </a:t>
            </a:r>
            <a:r>
              <a:rPr lang="en-GB" sz="3000" dirty="0">
                <a:solidFill>
                  <a:schemeClr val="bg1"/>
                </a:solidFill>
                <a:latin typeface="Arial" pitchFamily="34" charset="0"/>
                <a:cs typeface="Arial" pitchFamily="34" charset="0"/>
              </a:rPr>
              <a:t>BNG in investment strategy and engagement decisions – mapping portfolios</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EF0A0723-D41D-4C92-A6A2-25D7DFD0D19E}"/>
              </a:ext>
            </a:extLst>
          </p:cNvPr>
          <p:cNvSpPr/>
          <p:nvPr/>
        </p:nvSpPr>
        <p:spPr>
          <a:xfrm>
            <a:off x="279541" y="1459230"/>
            <a:ext cx="6020220"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200" b="1" dirty="0">
                <a:solidFill>
                  <a:schemeClr val="accent6"/>
                </a:solidFill>
              </a:rPr>
              <a:t>Mapping</a:t>
            </a:r>
            <a:r>
              <a:rPr lang="en-US" sz="2200" dirty="0"/>
              <a:t> at a </a:t>
            </a:r>
            <a:r>
              <a:rPr lang="en-US" sz="2200" b="1" dirty="0">
                <a:solidFill>
                  <a:schemeClr val="accent6"/>
                </a:solidFill>
              </a:rPr>
              <a:t>portfolio level </a:t>
            </a:r>
            <a:r>
              <a:rPr lang="en-US" sz="2200" dirty="0"/>
              <a:t>to understand the </a:t>
            </a:r>
            <a:r>
              <a:rPr lang="en-US" sz="2200" b="1" dirty="0">
                <a:solidFill>
                  <a:schemeClr val="accent6"/>
                </a:solidFill>
              </a:rPr>
              <a:t>footprint</a:t>
            </a:r>
            <a:r>
              <a:rPr lang="en-US" sz="2200" dirty="0"/>
              <a:t> of the financial institution (FI) and its investment universe against biodiversity risk and opportunity. </a:t>
            </a:r>
          </a:p>
          <a:p>
            <a:pPr marL="285750" indent="-285750">
              <a:spcBef>
                <a:spcPts val="1800"/>
              </a:spcBef>
              <a:buFont typeface="Arial" panose="020B0604020202020204" pitchFamily="34" charset="0"/>
              <a:buChar char="•"/>
            </a:pPr>
            <a:r>
              <a:rPr lang="en-GB" sz="2200" dirty="0"/>
              <a:t>Companies’ exposure to biodiversity risk and opportunity can be used by FIs to </a:t>
            </a:r>
            <a:r>
              <a:rPr lang="en-GB" sz="2200" b="1" dirty="0">
                <a:solidFill>
                  <a:schemeClr val="accent6"/>
                </a:solidFill>
              </a:rPr>
              <a:t>define their “high-risk” investments</a:t>
            </a:r>
            <a:r>
              <a:rPr lang="en-GB" sz="2200" dirty="0"/>
              <a:t> on which to focus and prioritise activity. </a:t>
            </a:r>
          </a:p>
          <a:p>
            <a:pPr marL="285750" indent="-285750">
              <a:spcBef>
                <a:spcPts val="1800"/>
              </a:spcBef>
              <a:buFont typeface="Arial" panose="020B0604020202020204" pitchFamily="34" charset="0"/>
              <a:buChar char="•"/>
            </a:pPr>
            <a:r>
              <a:rPr lang="en-US" sz="2200" dirty="0"/>
              <a:t>Several FIs are reviewing the impacts of the investments in their portfolios on biodiversity.  </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0FD464D-290B-4909-8A75-F34506B682E5}"/>
              </a:ext>
            </a:extLst>
          </p:cNvPr>
          <p:cNvPicPr/>
          <p:nvPr/>
        </p:nvPicPr>
        <p:blipFill>
          <a:blip r:embed="rId3">
            <a:extLst>
              <a:ext uri="{28A0092B-C50C-407E-A947-70E740481C1C}">
                <a14:useLocalDpi xmlns:a14="http://schemas.microsoft.com/office/drawing/2010/main" val="0"/>
              </a:ext>
            </a:extLst>
          </a:blip>
          <a:stretch>
            <a:fillRect/>
          </a:stretch>
        </p:blipFill>
        <p:spPr>
          <a:xfrm>
            <a:off x="6367730" y="1592314"/>
            <a:ext cx="5417820" cy="3490325"/>
          </a:xfrm>
          <a:prstGeom prst="rect">
            <a:avLst/>
          </a:prstGeom>
        </p:spPr>
      </p:pic>
    </p:spTree>
    <p:extLst>
      <p:ext uri="{BB962C8B-B14F-4D97-AF65-F5344CB8AC3E}">
        <p14:creationId xmlns:p14="http://schemas.microsoft.com/office/powerpoint/2010/main" val="115174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2707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Financial institutions: </a:t>
            </a:r>
          </a:p>
          <a:p>
            <a:pPr algn="ctr" eaLnBrk="0" hangingPunct="0">
              <a:lnSpc>
                <a:spcPct val="90000"/>
              </a:lnSpc>
            </a:pPr>
            <a:r>
              <a:rPr lang="en-US" sz="3000" dirty="0">
                <a:solidFill>
                  <a:schemeClr val="bg1"/>
                </a:solidFill>
                <a:latin typeface="Arial" pitchFamily="34" charset="0"/>
                <a:cs typeface="Arial" pitchFamily="34" charset="0"/>
              </a:rPr>
              <a:t>different approaches for working towards BNG</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4" name="Rectangle 3">
            <a:extLst>
              <a:ext uri="{FF2B5EF4-FFF2-40B4-BE49-F238E27FC236}">
                <a16:creationId xmlns:a16="http://schemas.microsoft.com/office/drawing/2014/main" id="{EF0A0723-D41D-4C92-A6A2-25D7DFD0D19E}"/>
              </a:ext>
            </a:extLst>
          </p:cNvPr>
          <p:cNvSpPr/>
          <p:nvPr/>
        </p:nvSpPr>
        <p:spPr>
          <a:xfrm>
            <a:off x="648332" y="1160440"/>
            <a:ext cx="9526262" cy="5380704"/>
          </a:xfrm>
          <a:prstGeom prst="rect">
            <a:avLst/>
          </a:prstGeom>
        </p:spPr>
        <p:txBody>
          <a:bodyPr wrap="square">
            <a:spAutoFit/>
          </a:bodyPr>
          <a:lstStyle/>
          <a:p>
            <a:pPr marL="285750" lvl="0" indent="-285750">
              <a:spcBef>
                <a:spcPts val="1200"/>
              </a:spcBef>
              <a:buFont typeface="Arial" panose="020B0604020202020204" pitchFamily="34" charset="0"/>
              <a:buChar char="•"/>
            </a:pPr>
            <a:r>
              <a:rPr lang="en-US" b="1" dirty="0">
                <a:solidFill>
                  <a:schemeClr val="accent6">
                    <a:lumMod val="75000"/>
                  </a:schemeClr>
                </a:solidFill>
              </a:rPr>
              <a:t>Screening</a:t>
            </a:r>
            <a:r>
              <a:rPr lang="en-US" dirty="0">
                <a:solidFill>
                  <a:schemeClr val="accent6">
                    <a:lumMod val="75000"/>
                  </a:schemeClr>
                </a:solidFill>
              </a:rPr>
              <a:t>:  </a:t>
            </a:r>
            <a:r>
              <a:rPr lang="en-US" dirty="0"/>
              <a:t>Principles and criteria establish sectors and companies in which to invest or to avoid.</a:t>
            </a:r>
          </a:p>
          <a:p>
            <a:pPr marL="285750" lvl="0" indent="-285750">
              <a:spcBef>
                <a:spcPts val="1200"/>
              </a:spcBef>
              <a:buFont typeface="Arial" panose="020B0604020202020204" pitchFamily="34" charset="0"/>
              <a:buChar char="•"/>
            </a:pPr>
            <a:r>
              <a:rPr lang="en-US" b="1" dirty="0">
                <a:solidFill>
                  <a:schemeClr val="accent6">
                    <a:lumMod val="75000"/>
                  </a:schemeClr>
                </a:solidFill>
              </a:rPr>
              <a:t>Voting</a:t>
            </a:r>
            <a:r>
              <a:rPr lang="en-US" dirty="0"/>
              <a:t>: Using voting rights as shareholders to urge companies to address biodiversity risks and opportunities (and specifically BNG) to become more sustainable. </a:t>
            </a:r>
            <a:endParaRPr lang="en-GB" dirty="0"/>
          </a:p>
          <a:p>
            <a:pPr marL="285750" lvl="0" indent="-285750">
              <a:spcBef>
                <a:spcPts val="1200"/>
              </a:spcBef>
              <a:buFont typeface="Arial" panose="020B0604020202020204" pitchFamily="34" charset="0"/>
              <a:buChar char="•"/>
            </a:pPr>
            <a:r>
              <a:rPr lang="en-US" b="1" dirty="0">
                <a:solidFill>
                  <a:schemeClr val="accent6">
                    <a:lumMod val="75000"/>
                  </a:schemeClr>
                </a:solidFill>
              </a:rPr>
              <a:t>Engagement</a:t>
            </a:r>
            <a:r>
              <a:rPr lang="en-US" dirty="0">
                <a:solidFill>
                  <a:schemeClr val="accent6">
                    <a:lumMod val="75000"/>
                  </a:schemeClr>
                </a:solidFill>
              </a:rPr>
              <a:t>:  </a:t>
            </a:r>
            <a:r>
              <a:rPr lang="en-US" dirty="0"/>
              <a:t>Dialogue with the boards or management of companies in which FIs are invested, to understand and improve their performance on biodiversity.</a:t>
            </a:r>
            <a:endParaRPr lang="en-GB" dirty="0"/>
          </a:p>
          <a:p>
            <a:pPr marL="285750" lvl="0" indent="-285750">
              <a:spcBef>
                <a:spcPts val="1200"/>
              </a:spcBef>
              <a:buFont typeface="Arial" panose="020B0604020202020204" pitchFamily="34" charset="0"/>
              <a:buChar char="•"/>
            </a:pPr>
            <a:r>
              <a:rPr lang="en-US" b="1" dirty="0">
                <a:solidFill>
                  <a:schemeClr val="accent6">
                    <a:lumMod val="75000"/>
                  </a:schemeClr>
                </a:solidFill>
              </a:rPr>
              <a:t>ESG integration</a:t>
            </a:r>
            <a:r>
              <a:rPr lang="en-US" b="1" dirty="0"/>
              <a:t>: </a:t>
            </a:r>
            <a:r>
              <a:rPr lang="en-US" dirty="0"/>
              <a:t>Consideration of biodiversity in investment decisions.</a:t>
            </a:r>
          </a:p>
          <a:p>
            <a:pPr marL="285750" lvl="0" indent="-285750">
              <a:spcBef>
                <a:spcPts val="1200"/>
              </a:spcBef>
              <a:buFont typeface="Arial" panose="020B0604020202020204" pitchFamily="34" charset="0"/>
              <a:buChar char="•"/>
            </a:pPr>
            <a:r>
              <a:rPr lang="en-US" b="1" dirty="0">
                <a:solidFill>
                  <a:schemeClr val="accent6">
                    <a:lumMod val="75000"/>
                  </a:schemeClr>
                </a:solidFill>
              </a:rPr>
              <a:t>Safeguards in project finance</a:t>
            </a:r>
            <a:r>
              <a:rPr lang="en-US" dirty="0">
                <a:solidFill>
                  <a:schemeClr val="accent6">
                    <a:lumMod val="75000"/>
                  </a:schemeClr>
                </a:solidFill>
              </a:rPr>
              <a:t>: </a:t>
            </a:r>
            <a:r>
              <a:rPr lang="en-US" dirty="0"/>
              <a:t>defining the environmental and social standards required of projects seeking finance, including BNG.</a:t>
            </a:r>
            <a:endParaRPr lang="en-GB" dirty="0"/>
          </a:p>
          <a:p>
            <a:pPr marL="285750" lvl="0" indent="-285750">
              <a:spcBef>
                <a:spcPts val="1200"/>
              </a:spcBef>
              <a:buFont typeface="Arial" panose="020B0604020202020204" pitchFamily="34" charset="0"/>
              <a:buChar char="•"/>
            </a:pPr>
            <a:r>
              <a:rPr lang="en-US" b="1" dirty="0" err="1">
                <a:solidFill>
                  <a:schemeClr val="accent6">
                    <a:lumMod val="75000"/>
                  </a:schemeClr>
                </a:solidFill>
              </a:rPr>
              <a:t>Favourable</a:t>
            </a:r>
            <a:r>
              <a:rPr lang="en-US" b="1" dirty="0">
                <a:solidFill>
                  <a:schemeClr val="accent6">
                    <a:lumMod val="75000"/>
                  </a:schemeClr>
                </a:solidFill>
              </a:rPr>
              <a:t> loan conditions</a:t>
            </a:r>
            <a:r>
              <a:rPr lang="en-US" dirty="0">
                <a:solidFill>
                  <a:schemeClr val="accent6">
                    <a:lumMod val="75000"/>
                  </a:schemeClr>
                </a:solidFill>
              </a:rPr>
              <a:t>:  </a:t>
            </a:r>
            <a:r>
              <a:rPr lang="en-US" dirty="0"/>
              <a:t>lower bank interest rates for companies with a good track record on managing biodiversity risk and opportunity. </a:t>
            </a:r>
            <a:endParaRPr lang="en-GB" dirty="0"/>
          </a:p>
          <a:p>
            <a:pPr marL="285750" lvl="0" indent="-285750">
              <a:spcBef>
                <a:spcPts val="1200"/>
              </a:spcBef>
              <a:buFont typeface="Arial" panose="020B0604020202020204" pitchFamily="34" charset="0"/>
              <a:buChar char="•"/>
            </a:pPr>
            <a:r>
              <a:rPr lang="en-US" b="1" dirty="0">
                <a:solidFill>
                  <a:schemeClr val="accent6">
                    <a:lumMod val="75000"/>
                  </a:schemeClr>
                </a:solidFill>
              </a:rPr>
              <a:t>Impact Investing: </a:t>
            </a:r>
            <a:r>
              <a:rPr lang="en-US" dirty="0">
                <a:solidFill>
                  <a:schemeClr val="accent6">
                    <a:lumMod val="75000"/>
                  </a:schemeClr>
                </a:solidFill>
              </a:rPr>
              <a:t> </a:t>
            </a:r>
            <a:r>
              <a:rPr lang="en-US" dirty="0"/>
              <a:t>investing in assets to achieve positive social and environmental return as well as  a financial return.</a:t>
            </a:r>
            <a:endParaRPr lang="en-GB" dirty="0"/>
          </a:p>
          <a:p>
            <a:pPr marL="285750" lvl="0" indent="-285750">
              <a:spcBef>
                <a:spcPts val="1200"/>
              </a:spcBef>
              <a:buFont typeface="Arial" panose="020B0604020202020204" pitchFamily="34" charset="0"/>
              <a:buChar char="•"/>
            </a:pPr>
            <a:r>
              <a:rPr lang="en-US" b="1" dirty="0">
                <a:solidFill>
                  <a:schemeClr val="accent6">
                    <a:lumMod val="75000"/>
                  </a:schemeClr>
                </a:solidFill>
              </a:rPr>
              <a:t>Blended finance:</a:t>
            </a:r>
            <a:r>
              <a:rPr lang="en-US" dirty="0">
                <a:solidFill>
                  <a:schemeClr val="accent6">
                    <a:lumMod val="75000"/>
                  </a:schemeClr>
                </a:solidFill>
              </a:rPr>
              <a:t>  </a:t>
            </a:r>
            <a:r>
              <a:rPr lang="en-US" dirty="0"/>
              <a:t>Development finance, philanthropic funds (and public/private partnerships) to </a:t>
            </a:r>
            <a:r>
              <a:rPr lang="en-US" dirty="0" err="1"/>
              <a:t>mobilise</a:t>
            </a:r>
            <a:r>
              <a:rPr lang="en-US" dirty="0"/>
              <a:t> private capital to biodiversity-friendly investments.</a:t>
            </a:r>
            <a:endParaRPr lang="en-GB" dirty="0"/>
          </a:p>
          <a:p>
            <a:pPr lvl="0">
              <a:lnSpc>
                <a:spcPct val="115000"/>
              </a:lnSpc>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1627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err="1">
                <a:latin typeface="Calibri" panose="020F0502020204030204" pitchFamily="34" charset="0"/>
              </a:rPr>
              <a:t>Communities</a:t>
            </a:r>
            <a:endParaRPr lang="pt-PT" sz="4000" b="1" dirty="0">
              <a:latin typeface="Calibri" panose="020F0502020204030204" pitchFamily="34" charset="0"/>
            </a:endParaRPr>
          </a:p>
        </p:txBody>
      </p:sp>
      <p:sp>
        <p:nvSpPr>
          <p:cNvPr id="9" name="TextBox 8">
            <a:extLst>
              <a:ext uri="{FF2B5EF4-FFF2-40B4-BE49-F238E27FC236}">
                <a16:creationId xmlns:a16="http://schemas.microsoft.com/office/drawing/2014/main" id="{DC6470E2-49F6-46D1-AA94-47E2B710B59A}"/>
              </a:ext>
            </a:extLst>
          </p:cNvPr>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1583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2707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Communities: </a:t>
            </a:r>
          </a:p>
          <a:p>
            <a:pPr algn="ctr" eaLnBrk="0" hangingPunct="0">
              <a:lnSpc>
                <a:spcPct val="90000"/>
              </a:lnSpc>
            </a:pPr>
            <a:r>
              <a:rPr lang="en-US" sz="3000" dirty="0">
                <a:solidFill>
                  <a:schemeClr val="bg1"/>
                </a:solidFill>
                <a:latin typeface="Arial" pitchFamily="34" charset="0"/>
                <a:cs typeface="Arial" pitchFamily="34" charset="0"/>
              </a:rPr>
              <a:t>What are the key issues?</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5" name="Google Shape;1215;p77">
            <a:extLst>
              <a:ext uri="{FF2B5EF4-FFF2-40B4-BE49-F238E27FC236}">
                <a16:creationId xmlns:a16="http://schemas.microsoft.com/office/drawing/2014/main" id="{0BA16990-1B8B-45D9-BAF1-611189810263}"/>
              </a:ext>
            </a:extLst>
          </p:cNvPr>
          <p:cNvSpPr txBox="1"/>
          <p:nvPr/>
        </p:nvSpPr>
        <p:spPr>
          <a:xfrm>
            <a:off x="9034382" y="2006882"/>
            <a:ext cx="3072401" cy="1220701"/>
          </a:xfrm>
          <a:prstGeom prst="rect">
            <a:avLst/>
          </a:prstGeom>
          <a:solidFill>
            <a:srgbClr val="FFFF00"/>
          </a:solidFill>
          <a:ln>
            <a:noFill/>
          </a:ln>
        </p:spPr>
        <p:txBody>
          <a:bodyPr spcFirstLastPara="1" wrap="square" lIns="91425" tIns="45700" rIns="91425" bIns="45700" anchor="t" anchorCtr="0">
            <a:noAutofit/>
          </a:bodyPr>
          <a:lstStyle/>
          <a:p>
            <a:r>
              <a:rPr lang="en-US" sz="2000" dirty="0">
                <a:solidFill>
                  <a:srgbClr val="000000"/>
                </a:solidFill>
                <a:latin typeface="Arial" panose="020B0604020202020204" pitchFamily="34" charset="0"/>
                <a:ea typeface="Arial"/>
                <a:cs typeface="Arial" panose="020B0604020202020204" pitchFamily="34" charset="0"/>
                <a:sym typeface="Arial"/>
              </a:rPr>
              <a:t>See </a:t>
            </a:r>
            <a:r>
              <a:rPr lang="en-US" sz="2000" b="1" dirty="0">
                <a:solidFill>
                  <a:srgbClr val="CC6600"/>
                </a:solidFill>
                <a:latin typeface="Arial" panose="020B0604020202020204" pitchFamily="34" charset="0"/>
                <a:ea typeface="Arial"/>
                <a:cs typeface="Arial" panose="020B0604020202020204" pitchFamily="34" charset="0"/>
                <a:sym typeface="Arial"/>
              </a:rPr>
              <a:t>Social Issues Module XXXX</a:t>
            </a:r>
            <a:r>
              <a:rPr lang="en-US" sz="2000" dirty="0">
                <a:solidFill>
                  <a:srgbClr val="000000"/>
                </a:solidFill>
                <a:latin typeface="Arial" panose="020B0604020202020204" pitchFamily="34" charset="0"/>
                <a:ea typeface="Arial"/>
                <a:cs typeface="Arial" panose="020B0604020202020204" pitchFamily="34" charset="0"/>
                <a:sym typeface="Arial"/>
              </a:rPr>
              <a:t>.</a:t>
            </a:r>
            <a:endParaRPr sz="2000" dirty="0">
              <a:solidFill>
                <a:srgbClr val="000000"/>
              </a:solidFill>
              <a:latin typeface="Arial" panose="020B0604020202020204" pitchFamily="34" charset="0"/>
              <a:ea typeface="Arial"/>
              <a:cs typeface="Arial" panose="020B0604020202020204" pitchFamily="34" charset="0"/>
              <a:sym typeface="Arial"/>
            </a:endParaRPr>
          </a:p>
        </p:txBody>
      </p:sp>
      <p:sp>
        <p:nvSpPr>
          <p:cNvPr id="6" name="Arrow: Right 5">
            <a:extLst>
              <a:ext uri="{FF2B5EF4-FFF2-40B4-BE49-F238E27FC236}">
                <a16:creationId xmlns:a16="http://schemas.microsoft.com/office/drawing/2014/main" id="{1B91ABAD-916E-4D9B-999D-AA93BB0C65C7}"/>
              </a:ext>
            </a:extLst>
          </p:cNvPr>
          <p:cNvSpPr/>
          <p:nvPr/>
        </p:nvSpPr>
        <p:spPr>
          <a:xfrm>
            <a:off x="7928450" y="2091832"/>
            <a:ext cx="954815" cy="52540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Google Shape;1215;p77">
            <a:extLst>
              <a:ext uri="{FF2B5EF4-FFF2-40B4-BE49-F238E27FC236}">
                <a16:creationId xmlns:a16="http://schemas.microsoft.com/office/drawing/2014/main" id="{68676717-92FC-4E2D-9C7C-DEA84A3C3BCB}"/>
              </a:ext>
            </a:extLst>
          </p:cNvPr>
          <p:cNvSpPr txBox="1"/>
          <p:nvPr/>
        </p:nvSpPr>
        <p:spPr>
          <a:xfrm>
            <a:off x="245371" y="1033110"/>
            <a:ext cx="7683079" cy="1447268"/>
          </a:xfrm>
          <a:prstGeom prst="rect">
            <a:avLst/>
          </a:prstGeom>
          <a:noFill/>
          <a:ln>
            <a:noFill/>
          </a:ln>
        </p:spPr>
        <p:txBody>
          <a:bodyPr spcFirstLastPara="1" wrap="square" lIns="91425" tIns="45700" rIns="91425" bIns="45700" anchor="t" anchorCtr="0">
            <a:noAutofit/>
          </a:bodyPr>
          <a:lstStyle/>
          <a:p>
            <a:pPr marL="342900" indent="-342900">
              <a:spcAft>
                <a:spcPts val="1200"/>
              </a:spcAft>
              <a:buFont typeface="Arial" panose="020B0604020202020204" pitchFamily="34" charset="0"/>
              <a:buChar char="•"/>
            </a:pPr>
            <a:r>
              <a:rPr lang="en-US" sz="2000" dirty="0">
                <a:solidFill>
                  <a:srgbClr val="000000"/>
                </a:solidFill>
                <a:latin typeface="Arial" panose="020B0604020202020204" pitchFamily="34" charset="0"/>
                <a:ea typeface="Arial"/>
                <a:cs typeface="Arial" panose="020B0604020202020204" pitchFamily="34" charset="0"/>
                <a:sym typeface="Arial"/>
              </a:rPr>
              <a:t>Indigenous peoples and local communities play a vital role in the </a:t>
            </a:r>
            <a:r>
              <a:rPr lang="en-US" sz="2000" dirty="0">
                <a:solidFill>
                  <a:srgbClr val="000000"/>
                </a:solidFill>
                <a:latin typeface="Arial" panose="020B0604020202020204" pitchFamily="34" charset="0"/>
                <a:cs typeface="Arial" panose="020B0604020202020204" pitchFamily="34" charset="0"/>
                <a:sym typeface="Arial"/>
              </a:rPr>
              <a:t>development and implementation of policy, projects and mitigation.  </a:t>
            </a:r>
          </a:p>
          <a:p>
            <a:pPr marL="342900" indent="-342900">
              <a:spcAft>
                <a:spcPts val="12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sym typeface="Arial"/>
              </a:rPr>
              <a:t>See </a:t>
            </a:r>
            <a:r>
              <a:rPr lang="en-US" sz="2000" dirty="0">
                <a:solidFill>
                  <a:srgbClr val="000000"/>
                </a:solidFill>
                <a:latin typeface="Arial" panose="020B0604020202020204" pitchFamily="34" charset="0"/>
                <a:cs typeface="Arial" panose="020B0604020202020204" pitchFamily="34" charset="0"/>
              </a:rPr>
              <a:t>Stakeholder buy-in and the social component of NNL/BNG.  </a:t>
            </a:r>
          </a:p>
          <a:p>
            <a:pPr marL="342900" indent="-342900">
              <a:spcAft>
                <a:spcPts val="1200"/>
              </a:spcAft>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Information is available to help communities consider and plan their roles:</a:t>
            </a:r>
          </a:p>
          <a:p>
            <a:pPr marL="800100" lvl="1" indent="-342900">
              <a:spcAft>
                <a:spcPts val="1200"/>
              </a:spcAft>
              <a:buFont typeface="Arial" panose="020B0604020202020204" pitchFamily="34" charset="0"/>
              <a:buChar char="•"/>
            </a:pPr>
            <a:r>
              <a:rPr lang="en-GB" sz="2000" dirty="0">
                <a:hlinkClick r:id="rId3"/>
              </a:rPr>
              <a:t>What is needed to make a real shift towards Biodiversity Net Gain?</a:t>
            </a:r>
            <a:endParaRPr lang="en-GB" sz="2000" dirty="0"/>
          </a:p>
          <a:p>
            <a:pPr marL="800100" lvl="1" indent="-342900">
              <a:spcAft>
                <a:spcPts val="1200"/>
              </a:spcAft>
              <a:buFont typeface="Arial" panose="020B0604020202020204" pitchFamily="34" charset="0"/>
              <a:buChar char="•"/>
            </a:pPr>
            <a:r>
              <a:rPr lang="en-GB" sz="2000" dirty="0">
                <a:hlinkClick r:id="rId4"/>
              </a:rPr>
              <a:t>Can mitigation measures help my community?</a:t>
            </a:r>
            <a:endParaRPr lang="en-GB" sz="2000" dirty="0"/>
          </a:p>
          <a:p>
            <a:pPr marL="800100" lvl="1" indent="-342900">
              <a:spcAft>
                <a:spcPts val="1200"/>
              </a:spcAft>
              <a:buFont typeface="Arial" panose="020B0604020202020204" pitchFamily="34" charset="0"/>
              <a:buChar char="•"/>
            </a:pPr>
            <a:r>
              <a:rPr lang="en-GB" sz="2000" dirty="0">
                <a:hlinkClick r:id="rId5"/>
              </a:rPr>
              <a:t>How can my community help ensure governments’ policies and companies’ mitigation measures meet best practice?</a:t>
            </a:r>
            <a:endParaRPr lang="en-GB" sz="2000" dirty="0"/>
          </a:p>
          <a:p>
            <a:pPr marL="800100" lvl="1" indent="-342900">
              <a:spcAft>
                <a:spcPts val="1200"/>
              </a:spcAft>
              <a:buFont typeface="Arial" panose="020B0604020202020204" pitchFamily="34" charset="0"/>
              <a:buChar char="•"/>
            </a:pPr>
            <a:r>
              <a:rPr lang="en-GB" sz="2000" dirty="0">
                <a:hlinkClick r:id="rId6"/>
              </a:rPr>
              <a:t>How can I help as a citizen?</a:t>
            </a:r>
            <a:endParaRPr lang="en-GB" sz="2000" dirty="0"/>
          </a:p>
          <a:p>
            <a:r>
              <a:rPr lang="en-US" sz="2000" dirty="0">
                <a:solidFill>
                  <a:srgbClr val="000000"/>
                </a:solidFill>
                <a:latin typeface="Arial" panose="020B0604020202020204" pitchFamily="34" charset="0"/>
                <a:ea typeface="Arial"/>
                <a:cs typeface="Arial" panose="020B0604020202020204" pitchFamily="34" charset="0"/>
                <a:sym typeface="Arial"/>
              </a:rPr>
              <a:t> </a:t>
            </a:r>
            <a:endParaRPr sz="2000"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159834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2707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Calibri" panose="020F0502020204030204" pitchFamily="34" charset="0"/>
                <a:cs typeface="Calibri" panose="020F0502020204030204" pitchFamily="34" charset="0"/>
              </a:rPr>
              <a:t>BNG/NNL: </a:t>
            </a:r>
          </a:p>
          <a:p>
            <a:pPr algn="ctr" eaLnBrk="0" hangingPunct="0">
              <a:lnSpc>
                <a:spcPct val="90000"/>
              </a:lnSpc>
            </a:pPr>
            <a:r>
              <a:rPr lang="en-US" sz="3000" dirty="0">
                <a:solidFill>
                  <a:schemeClr val="bg1"/>
                </a:solidFill>
                <a:latin typeface="Calibri" panose="020F0502020204030204" pitchFamily="34" charset="0"/>
                <a:cs typeface="Calibri" panose="020F0502020204030204" pitchFamily="34" charset="0"/>
              </a:rPr>
              <a:t>Possible roles for civil society </a:t>
            </a:r>
            <a:r>
              <a:rPr lang="en-US" sz="3000" dirty="0" err="1">
                <a:solidFill>
                  <a:schemeClr val="bg1"/>
                </a:solidFill>
                <a:latin typeface="Calibri" panose="020F0502020204030204" pitchFamily="34" charset="0"/>
                <a:cs typeface="Calibri" panose="020F0502020204030204" pitchFamily="34" charset="0"/>
              </a:rPr>
              <a:t>organisations</a:t>
            </a:r>
            <a:endParaRPr lang="en-US" sz="3000" dirty="0">
              <a:solidFill>
                <a:schemeClr val="bg1"/>
              </a:solidFill>
              <a:latin typeface="Calibri" panose="020F0502020204030204" pitchFamily="34" charset="0"/>
              <a:cs typeface="Calibri" panose="020F0502020204030204" pitchFamily="34" charset="0"/>
            </a:endParaRPr>
          </a:p>
        </p:txBody>
      </p:sp>
      <p:sp>
        <p:nvSpPr>
          <p:cNvPr id="9" name="Line Callout 2 8"/>
          <p:cNvSpPr/>
          <p:nvPr/>
        </p:nvSpPr>
        <p:spPr bwMode="auto">
          <a:xfrm>
            <a:off x="7794702" y="4421880"/>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pic>
        <p:nvPicPr>
          <p:cNvPr id="3074" name="Picture 2" descr="https://www.forest-trends.org/wp-content/uploads/2018/11/Benchmark-cover-thumbnail-1-233x300.jpg">
            <a:hlinkClick r:id="rId3"/>
            <a:extLst>
              <a:ext uri="{FF2B5EF4-FFF2-40B4-BE49-F238E27FC236}">
                <a16:creationId xmlns:a16="http://schemas.microsoft.com/office/drawing/2014/main" id="{020E6B01-9D88-437E-86CB-57D778BFDF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96375">
            <a:off x="8999415" y="2117500"/>
            <a:ext cx="1134771" cy="146346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https://www.forest-trends.org/wp-content/uploads/2018/11/Govt-Roadmap-cover-thumbnail-231x300.jpg">
            <a:hlinkClick r:id="rId5"/>
            <a:extLst>
              <a:ext uri="{FF2B5EF4-FFF2-40B4-BE49-F238E27FC236}">
                <a16:creationId xmlns:a16="http://schemas.microsoft.com/office/drawing/2014/main" id="{CEC9AA95-9C2E-496F-B391-A66949AEFB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957224">
            <a:off x="8136078" y="2157181"/>
            <a:ext cx="1127176" cy="146144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forest-trends.org/wp-content/uploads/2018/11/Standard-cover-231x300.png">
            <a:extLst>
              <a:ext uri="{FF2B5EF4-FFF2-40B4-BE49-F238E27FC236}">
                <a16:creationId xmlns:a16="http://schemas.microsoft.com/office/drawing/2014/main" id="{CD34394F-25D8-4356-BB52-00AB9FC898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50324">
            <a:off x="8258468" y="5027859"/>
            <a:ext cx="1122221" cy="1461147"/>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https://www.forest-trends.org/wp-content/uploads/2018/11/Business-Roadmap-cover-thumbnail-231x300.jpg">
            <a:hlinkClick r:id="rId8"/>
            <a:extLst>
              <a:ext uri="{FF2B5EF4-FFF2-40B4-BE49-F238E27FC236}">
                <a16:creationId xmlns:a16="http://schemas.microsoft.com/office/drawing/2014/main" id="{E6CA359C-DE4D-40F6-9C08-F0095DDCEE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591280">
            <a:off x="9095822" y="5030494"/>
            <a:ext cx="1085759" cy="14085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7017A97-2186-4BD6-8741-FA0A98365F72}"/>
              </a:ext>
            </a:extLst>
          </p:cNvPr>
          <p:cNvSpPr/>
          <p:nvPr/>
        </p:nvSpPr>
        <p:spPr>
          <a:xfrm>
            <a:off x="5894839" y="3915574"/>
            <a:ext cx="5723252" cy="966483"/>
          </a:xfrm>
          <a:prstGeom prst="rect">
            <a:avLst/>
          </a:prstGeom>
        </p:spPr>
        <p:txBody>
          <a:bodyPr wrap="square">
            <a:spAutoFit/>
          </a:bodyPr>
          <a:lstStyle/>
          <a:p>
            <a:pPr>
              <a:lnSpc>
                <a:spcPct val="107000"/>
              </a:lnSpc>
              <a:spcAft>
                <a:spcPts val="1800"/>
              </a:spcAft>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Review the policies and procedures of companies and banks: See </a:t>
            </a:r>
            <a:r>
              <a:rPr lang="en-GB"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10"/>
              </a:rPr>
              <a:t>Standard on Biodiversity Offsets</a:t>
            </a: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 and </a:t>
            </a:r>
            <a:r>
              <a:rPr lang="en-GB"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8"/>
              </a:rPr>
              <a:t>Business Roadmap</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873D69CB-03DA-445E-A5BE-8A24E8E7FDF0}"/>
              </a:ext>
            </a:extLst>
          </p:cNvPr>
          <p:cNvSpPr/>
          <p:nvPr/>
        </p:nvSpPr>
        <p:spPr>
          <a:xfrm>
            <a:off x="338309" y="1119602"/>
            <a:ext cx="4797662" cy="5149808"/>
          </a:xfrm>
          <a:prstGeom prst="rect">
            <a:avLst/>
          </a:prstGeom>
        </p:spPr>
        <p:txBody>
          <a:bodyPr wrap="square">
            <a:spAutoFit/>
          </a:bodyPr>
          <a:lstStyle/>
          <a:p>
            <a:pPr marL="285750" indent="-285750">
              <a:lnSpc>
                <a:spcPct val="107000"/>
              </a:lnSpc>
              <a:spcAft>
                <a:spcPts val="1800"/>
              </a:spcAft>
              <a:buFont typeface="Arial" panose="020B0604020202020204" pitchFamily="34" charset="0"/>
              <a:buChar char="•"/>
            </a:pPr>
            <a:r>
              <a:rPr lang="en-GB" dirty="0">
                <a:solidFill>
                  <a:srgbClr val="404040"/>
                </a:solidFill>
                <a:latin typeface="Arial" panose="020B0604020202020204" pitchFamily="34" charset="0"/>
                <a:cs typeface="Times New Roman" panose="02020603050405020304" pitchFamily="18" charset="0"/>
              </a:rPr>
              <a:t>Hold</a:t>
            </a: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 governments, companies and financial institutions to account for keeping their commitments (e.g. meeting policy and corporate targets) and maintaining high standards.  </a:t>
            </a:r>
          </a:p>
          <a:p>
            <a:pPr marL="285750" indent="-285750">
              <a:lnSpc>
                <a:spcPct val="107000"/>
              </a:lnSpc>
              <a:spcAft>
                <a:spcPts val="1800"/>
              </a:spcAft>
              <a:buFont typeface="Arial" panose="020B0604020202020204" pitchFamily="34" charset="0"/>
              <a:buChar char="•"/>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Build effective coalitions to engage with companies to ensure compliance with mitigation commitments.  </a:t>
            </a:r>
          </a:p>
          <a:p>
            <a:pPr marL="285750" indent="-285750">
              <a:lnSpc>
                <a:spcPct val="107000"/>
              </a:lnSpc>
              <a:spcAft>
                <a:spcPts val="1800"/>
              </a:spcAft>
              <a:buFont typeface="Arial" panose="020B0604020202020204" pitchFamily="34" charset="0"/>
              <a:buChar char="•"/>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Alert society when standards are not met.</a:t>
            </a:r>
          </a:p>
          <a:p>
            <a:pPr marL="285750" indent="-285750">
              <a:lnSpc>
                <a:spcPct val="107000"/>
              </a:lnSpc>
              <a:spcAft>
                <a:spcPts val="1800"/>
              </a:spcAft>
              <a:buFont typeface="Arial" panose="020B0604020202020204" pitchFamily="34" charset="0"/>
              <a:buChar char="•"/>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Help shape viable, positive solutions to achieve Biodiversity Net Gain.  </a:t>
            </a:r>
          </a:p>
          <a:p>
            <a:pPr marL="285750" indent="-285750">
              <a:lnSpc>
                <a:spcPct val="107000"/>
              </a:lnSpc>
              <a:spcAft>
                <a:spcPts val="1800"/>
              </a:spcAft>
              <a:buFont typeface="Arial" panose="020B0604020202020204" pitchFamily="34" charset="0"/>
              <a:buChar char="•"/>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Enter into partnerships with NGOs, local government, and companies to support best practice.</a:t>
            </a:r>
            <a:endParaRPr lang="en-GB"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C4DC88EB-D465-4B4F-9F24-0B9B75BC61FB}"/>
              </a:ext>
            </a:extLst>
          </p:cNvPr>
          <p:cNvSpPr/>
          <p:nvPr/>
        </p:nvSpPr>
        <p:spPr>
          <a:xfrm>
            <a:off x="5838040" y="1054624"/>
            <a:ext cx="5069047" cy="1950855"/>
          </a:xfrm>
          <a:prstGeom prst="rect">
            <a:avLst/>
          </a:prstGeom>
        </p:spPr>
        <p:txBody>
          <a:bodyPr wrap="square">
            <a:spAutoFit/>
          </a:bodyPr>
          <a:lstStyle/>
          <a:p>
            <a:pPr>
              <a:lnSpc>
                <a:spcPct val="107000"/>
              </a:lnSpc>
              <a:spcAft>
                <a:spcPts val="1800"/>
              </a:spcAft>
            </a:pP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Review the policies and procedures of governments: See </a:t>
            </a:r>
            <a:r>
              <a:rPr lang="en-GB"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3"/>
              </a:rPr>
              <a:t>Benchmark  </a:t>
            </a:r>
            <a:r>
              <a:rPr lang="en-GB" dirty="0">
                <a:solidFill>
                  <a:srgbClr val="404040"/>
                </a:solidFill>
                <a:latin typeface="Arial" panose="020B0604020202020204" pitchFamily="34" charset="0"/>
                <a:ea typeface="Times New Roman" panose="02020603050405020304" pitchFamily="18" charset="0"/>
                <a:cs typeface="Times New Roman" panose="02020603050405020304" pitchFamily="18" charset="0"/>
              </a:rPr>
              <a:t>&amp; </a:t>
            </a:r>
            <a:r>
              <a:rPr lang="en-GB"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Government Roadmap</a:t>
            </a:r>
            <a:endParaRPr lang="en-GB" dirty="0">
              <a:solidFill>
                <a:srgbClr val="0000FF"/>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1800"/>
              </a:spcAft>
            </a:pPr>
            <a:endParaRPr lang="en-GB" sz="1600"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1800"/>
              </a:spcAft>
            </a:pPr>
            <a:endParaRPr lang="en-GB" sz="1600"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8" name="Arrow: Right 7">
            <a:extLst>
              <a:ext uri="{FF2B5EF4-FFF2-40B4-BE49-F238E27FC236}">
                <a16:creationId xmlns:a16="http://schemas.microsoft.com/office/drawing/2014/main" id="{D1A2122B-9B4C-45CB-811B-EF88D13FAEDD}"/>
              </a:ext>
            </a:extLst>
          </p:cNvPr>
          <p:cNvSpPr/>
          <p:nvPr/>
        </p:nvSpPr>
        <p:spPr>
          <a:xfrm>
            <a:off x="4780653" y="1959228"/>
            <a:ext cx="792000" cy="29357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60242CF8-A71A-4AE3-B639-24939ADDDCFE}"/>
              </a:ext>
            </a:extLst>
          </p:cNvPr>
          <p:cNvSpPr/>
          <p:nvPr/>
        </p:nvSpPr>
        <p:spPr>
          <a:xfrm rot="2465890">
            <a:off x="4738060" y="2209170"/>
            <a:ext cx="828000" cy="293571"/>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93906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313" y="754154"/>
            <a:ext cx="12744450" cy="617493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51165" y="108786"/>
            <a:ext cx="8094722" cy="546625"/>
          </a:xfrm>
          <a:prstGeom prst="rect">
            <a:avLst/>
          </a:prstGeom>
          <a:noFill/>
        </p:spPr>
        <p:txBody>
          <a:bodyPr wrap="square" rtlCol="0">
            <a:spAutoFit/>
          </a:bodyPr>
          <a:lstStyle/>
          <a:p>
            <a:pPr algn="ctr" defTabSz="768111">
              <a:lnSpc>
                <a:spcPct val="80000"/>
              </a:lnSpc>
            </a:pPr>
            <a:r>
              <a:rPr lang="fr-FR" sz="3600" b="1" dirty="0" err="1">
                <a:solidFill>
                  <a:schemeClr val="bg1"/>
                </a:solidFill>
                <a:latin typeface="Calibri" panose="020F0502020204030204" pitchFamily="34" charset="0"/>
              </a:rPr>
              <a:t>Role</a:t>
            </a:r>
            <a:r>
              <a:rPr lang="fr-FR" sz="3600" b="1" dirty="0">
                <a:solidFill>
                  <a:schemeClr val="bg1"/>
                </a:solidFill>
                <a:latin typeface="Calibri" panose="020F0502020204030204" pitchFamily="34" charset="0"/>
              </a:rPr>
              <a:t> of </a:t>
            </a:r>
            <a:r>
              <a:rPr lang="fr-FR" sz="3600" b="1" dirty="0" err="1">
                <a:solidFill>
                  <a:schemeClr val="bg1"/>
                </a:solidFill>
                <a:latin typeface="Calibri" panose="020F0502020204030204" pitchFamily="34" charset="0"/>
              </a:rPr>
              <a:t>communities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589954" y="1832788"/>
            <a:ext cx="8928193" cy="3293209"/>
          </a:xfrm>
          <a:prstGeom prst="rect">
            <a:avLst/>
          </a:prstGeom>
          <a:noFill/>
        </p:spPr>
        <p:txBody>
          <a:bodyPr wrap="square" rtlCol="0">
            <a:spAutoFit/>
          </a:bodyPr>
          <a:lstStyle/>
          <a:p>
            <a:pPr marL="717550" indent="-717550" defTabSz="768111"/>
            <a:r>
              <a:rPr lang="fr-FR" sz="4000" b="1" dirty="0">
                <a:latin typeface="Calibri" panose="020F0502020204030204" pitchFamily="34" charset="0"/>
                <a:sym typeface="Symbol" panose="05050102010706020507" pitchFamily="18" charset="2"/>
              </a:rPr>
              <a:t> </a:t>
            </a:r>
            <a:r>
              <a:rPr lang="fr-FR" sz="4000" b="1" dirty="0" err="1">
                <a:latin typeface="Calibri" panose="020F0502020204030204" pitchFamily="34" charset="0"/>
              </a:rPr>
              <a:t>See</a:t>
            </a:r>
            <a:r>
              <a:rPr lang="fr-FR" sz="4000" b="1" dirty="0">
                <a:latin typeface="Calibri" panose="020F0502020204030204" pitchFamily="34" charset="0"/>
              </a:rPr>
              <a:t> the module on SOCIAL ASPECTS XXXX</a:t>
            </a:r>
          </a:p>
          <a:p>
            <a:pPr marL="717550" indent="-717550" defTabSz="768111"/>
            <a:endParaRPr lang="fr-FR" sz="4000" b="1" dirty="0">
              <a:latin typeface="Calibri" panose="020F0502020204030204" pitchFamily="34" charset="0"/>
            </a:endParaRPr>
          </a:p>
          <a:p>
            <a:pPr marL="717550" indent="-717550" defTabSz="768111"/>
            <a:r>
              <a:rPr lang="fr-FR" sz="4000" b="1" dirty="0">
                <a:latin typeface="Calibri" panose="020F0502020204030204" pitchFamily="34" charset="0"/>
                <a:sym typeface="Symbol" panose="05050102010706020507" pitchFamily="18" charset="2"/>
              </a:rPr>
              <a:t>  </a:t>
            </a:r>
            <a:r>
              <a:rPr lang="fr-FR" sz="2400" b="1" dirty="0">
                <a:latin typeface="Calibri" panose="020F0502020204030204" pitchFamily="34" charset="0"/>
                <a:sym typeface="Symbol" panose="05050102010706020507" pitchFamily="18" charset="2"/>
              </a:rPr>
              <a:t>The social module </a:t>
            </a:r>
            <a:r>
              <a:rPr lang="fr-FR" sz="2400" b="1" dirty="0" err="1">
                <a:latin typeface="Calibri" panose="020F0502020204030204" pitchFamily="34" charset="0"/>
              </a:rPr>
              <a:t>covers</a:t>
            </a:r>
            <a:r>
              <a:rPr lang="fr-FR" sz="2400" b="1" dirty="0">
                <a:latin typeface="Calibri" panose="020F0502020204030204" pitchFamily="34" charset="0"/>
              </a:rPr>
              <a:t> how to </a:t>
            </a:r>
            <a:r>
              <a:rPr lang="fr-FR" sz="2400" b="1" dirty="0" err="1">
                <a:latin typeface="Calibri" panose="020F0502020204030204" pitchFamily="34" charset="0"/>
              </a:rPr>
              <a:t>ensure</a:t>
            </a:r>
            <a:r>
              <a:rPr lang="fr-FR" sz="2400" b="1" dirty="0">
                <a:latin typeface="Calibri" panose="020F0502020204030204" pitchFamily="34" charset="0"/>
              </a:rPr>
              <a:t> </a:t>
            </a:r>
            <a:r>
              <a:rPr lang="fr-FR" sz="2400" b="1" dirty="0" err="1">
                <a:latin typeface="Calibri" panose="020F0502020204030204" pitchFamily="34" charset="0"/>
              </a:rPr>
              <a:t>communities</a:t>
            </a:r>
            <a:r>
              <a:rPr lang="fr-FR" sz="2400" b="1" dirty="0">
                <a:latin typeface="Calibri" panose="020F0502020204030204" pitchFamily="34" charset="0"/>
              </a:rPr>
              <a:t> are </a:t>
            </a:r>
            <a:r>
              <a:rPr lang="fr-FR" sz="2400" b="1" dirty="0" err="1">
                <a:latin typeface="Calibri" panose="020F0502020204030204" pitchFamily="34" charset="0"/>
              </a:rPr>
              <a:t>left</a:t>
            </a:r>
            <a:r>
              <a:rPr lang="fr-FR" sz="2400" b="1" dirty="0">
                <a:latin typeface="Calibri" panose="020F0502020204030204" pitchFamily="34" charset="0"/>
              </a:rPr>
              <a:t> no </a:t>
            </a:r>
            <a:r>
              <a:rPr lang="fr-FR" sz="2400" b="1" dirty="0" err="1">
                <a:latin typeface="Calibri" panose="020F0502020204030204" pitchFamily="34" charset="0"/>
              </a:rPr>
              <a:t>worse</a:t>
            </a:r>
            <a:r>
              <a:rPr lang="fr-FR" sz="2400" b="1" dirty="0">
                <a:latin typeface="Calibri" panose="020F0502020204030204" pitchFamily="34" charset="0"/>
              </a:rPr>
              <a:t> off (and </a:t>
            </a:r>
            <a:r>
              <a:rPr lang="fr-FR" sz="2400" b="1" dirty="0" err="1">
                <a:latin typeface="Calibri" panose="020F0502020204030204" pitchFamily="34" charset="0"/>
              </a:rPr>
              <a:t>preferably</a:t>
            </a:r>
            <a:r>
              <a:rPr lang="fr-FR" sz="2400" b="1" dirty="0">
                <a:latin typeface="Calibri" panose="020F0502020204030204" pitchFamily="34" charset="0"/>
              </a:rPr>
              <a:t> </a:t>
            </a:r>
            <a:r>
              <a:rPr lang="fr-FR" sz="2400" b="1" dirty="0" err="1">
                <a:latin typeface="Calibri" panose="020F0502020204030204" pitchFamily="34" charset="0"/>
              </a:rPr>
              <a:t>better</a:t>
            </a:r>
            <a:r>
              <a:rPr lang="fr-FR" sz="2400" b="1" dirty="0">
                <a:latin typeface="Calibri" panose="020F0502020204030204" pitchFamily="34" charset="0"/>
              </a:rPr>
              <a:t>) if </a:t>
            </a:r>
            <a:r>
              <a:rPr lang="fr-FR" sz="2400" b="1" dirty="0" err="1">
                <a:latin typeface="Calibri" panose="020F0502020204030204" pitchFamily="34" charset="0"/>
              </a:rPr>
              <a:t>they</a:t>
            </a:r>
            <a:r>
              <a:rPr lang="fr-FR" sz="2400" b="1" dirty="0">
                <a:latin typeface="Calibri" panose="020F0502020204030204" pitchFamily="34" charset="0"/>
              </a:rPr>
              <a:t> are </a:t>
            </a:r>
            <a:r>
              <a:rPr lang="fr-FR" sz="2400" b="1" dirty="0" err="1">
                <a:latin typeface="Calibri" panose="020F0502020204030204" pitchFamily="34" charset="0"/>
              </a:rPr>
              <a:t>affected</a:t>
            </a:r>
            <a:r>
              <a:rPr lang="fr-FR" sz="2400" b="1" dirty="0">
                <a:latin typeface="Calibri" panose="020F0502020204030204" pitchFamily="34" charset="0"/>
              </a:rPr>
              <a:t> by </a:t>
            </a:r>
            <a:r>
              <a:rPr lang="fr-FR" sz="2400" b="1" dirty="0" err="1">
                <a:latin typeface="Calibri" panose="020F0502020204030204" pitchFamily="34" charset="0"/>
              </a:rPr>
              <a:t>projects</a:t>
            </a:r>
            <a:r>
              <a:rPr lang="fr-FR" sz="2400" b="1" dirty="0">
                <a:latin typeface="Calibri" panose="020F0502020204030204" pitchFamily="34" charset="0"/>
              </a:rPr>
              <a:t> and </a:t>
            </a:r>
            <a:r>
              <a:rPr lang="fr-FR" sz="2400" b="1" dirty="0" err="1">
                <a:latin typeface="Calibri" panose="020F0502020204030204" pitchFamily="34" charset="0"/>
              </a:rPr>
              <a:t>their</a:t>
            </a:r>
            <a:r>
              <a:rPr lang="fr-FR" sz="2400" b="1" dirty="0">
                <a:latin typeface="Calibri" panose="020F0502020204030204" pitchFamily="34" charset="0"/>
              </a:rPr>
              <a:t> mitigation </a:t>
            </a:r>
            <a:r>
              <a:rPr lang="fr-FR" sz="2400" b="1" dirty="0" err="1">
                <a:latin typeface="Calibri" panose="020F0502020204030204" pitchFamily="34" charset="0"/>
              </a:rPr>
              <a:t>measures</a:t>
            </a:r>
            <a:endParaRPr lang="fr-FR" sz="2400" b="1" dirty="0">
              <a:latin typeface="Calibri" panose="020F0502020204030204" pitchFamily="34" charset="0"/>
            </a:endParaRPr>
          </a:p>
        </p:txBody>
      </p:sp>
    </p:spTree>
    <p:extLst>
      <p:ext uri="{BB962C8B-B14F-4D97-AF65-F5344CB8AC3E}">
        <p14:creationId xmlns:p14="http://schemas.microsoft.com/office/powerpoint/2010/main" val="3824438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1" name="TextBox 10">
            <a:extLst>
              <a:ext uri="{FF2B5EF4-FFF2-40B4-BE49-F238E27FC236}">
                <a16:creationId xmlns:a16="http://schemas.microsoft.com/office/drawing/2014/main" id="{C39C41F1-D88D-40AB-B3C1-923D17AB10F8}"/>
              </a:ext>
            </a:extLst>
          </p:cNvPr>
          <p:cNvSpPr txBox="1"/>
          <p:nvPr/>
        </p:nvSpPr>
        <p:spPr>
          <a:xfrm>
            <a:off x="1746511" y="2771345"/>
            <a:ext cx="8338375" cy="707886"/>
          </a:xfrm>
          <a:prstGeom prst="rect">
            <a:avLst/>
          </a:prstGeom>
          <a:noFill/>
        </p:spPr>
        <p:txBody>
          <a:bodyPr wrap="square" rtlCol="0">
            <a:spAutoFit/>
          </a:bodyPr>
          <a:lstStyle/>
          <a:p>
            <a:pPr algn="ctr" defTabSz="768111"/>
            <a:r>
              <a:rPr lang="fr-FR" sz="4000" b="1" dirty="0" err="1">
                <a:latin typeface="Calibri" panose="020F0502020204030204" pitchFamily="34" charset="0"/>
              </a:rPr>
              <a:t>NGOs</a:t>
            </a:r>
            <a:r>
              <a:rPr lang="fr-FR" sz="4000" b="1" dirty="0">
                <a:latin typeface="Calibri" panose="020F0502020204030204" pitchFamily="34" charset="0"/>
              </a:rPr>
              <a:t> &amp; </a:t>
            </a:r>
            <a:r>
              <a:rPr lang="fr-FR" sz="4000" b="1" dirty="0" err="1">
                <a:latin typeface="Calibri" panose="020F0502020204030204" pitchFamily="34" charset="0"/>
              </a:rPr>
              <a:t>Research</a:t>
            </a:r>
            <a:r>
              <a:rPr lang="fr-FR" sz="4000" b="1" dirty="0">
                <a:latin typeface="Calibri" panose="020F0502020204030204" pitchFamily="34" charset="0"/>
              </a:rPr>
              <a:t> Institutions</a:t>
            </a:r>
            <a:endParaRPr lang="pt-PT" sz="4000" b="1" dirty="0">
              <a:latin typeface="Calibri" panose="020F0502020204030204" pitchFamily="34" charset="0"/>
            </a:endParaRPr>
          </a:p>
        </p:txBody>
      </p:sp>
      <p:sp>
        <p:nvSpPr>
          <p:cNvPr id="9" name="TextBox 8">
            <a:extLst>
              <a:ext uri="{FF2B5EF4-FFF2-40B4-BE49-F238E27FC236}">
                <a16:creationId xmlns:a16="http://schemas.microsoft.com/office/drawing/2014/main" id="{2F2D04D4-FCD0-4B46-BE8A-EDDD4418BD4C}"/>
              </a:ext>
            </a:extLst>
          </p:cNvPr>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38513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204880" y="797185"/>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77311" y="825455"/>
            <a:ext cx="10522865" cy="5235360"/>
          </a:xfrm>
          <a:prstGeom prst="rect">
            <a:avLst/>
          </a:prstGeom>
          <a:noFill/>
          <a:ln>
            <a:noFill/>
          </a:ln>
        </p:spPr>
        <p:txBody>
          <a:bodyPr spcFirstLastPara="1" wrap="square" lIns="91425" tIns="45700" rIns="91425" bIns="45700" anchor="t" anchorCtr="0">
            <a:noAutofit/>
          </a:bodyPr>
          <a:lstStyle/>
          <a:p>
            <a:pPr>
              <a:spcBef>
                <a:spcPts val="1200"/>
              </a:spcBef>
            </a:pPr>
            <a:r>
              <a:rPr lang="en-US" sz="2000" kern="0" dirty="0">
                <a:solidFill>
                  <a:srgbClr val="000000"/>
                </a:solidFill>
                <a:latin typeface="Calibri"/>
                <a:ea typeface="Calibri"/>
                <a:cs typeface="Calibri"/>
              </a:rPr>
              <a:t>Delivering Biodiversity Net Gain/No Net Loss needs contributions by a range of different stakeholders.  This module explores who are the principal stakeholders in a national BNG/NNL system and what are their roles and responsibilities. It covers companies (those with footprints and those undertaking impact assessments and providing mitigation including offsets), describing their roles.  </a:t>
            </a:r>
          </a:p>
          <a:p>
            <a:pPr>
              <a:spcBef>
                <a:spcPts val="1200"/>
              </a:spcBef>
            </a:pPr>
            <a:r>
              <a:rPr lang="en-US" sz="2000" kern="0" dirty="0">
                <a:solidFill>
                  <a:srgbClr val="000000"/>
                </a:solidFill>
                <a:latin typeface="Calibri"/>
                <a:ea typeface="Calibri"/>
                <a:cs typeface="Calibri"/>
              </a:rPr>
              <a:t>The module sets out the many different roles that governments can play at national and project levels, from regulator to buyer and seller of offsets. </a:t>
            </a:r>
          </a:p>
          <a:p>
            <a:pPr>
              <a:spcBef>
                <a:spcPts val="1200"/>
              </a:spcBef>
            </a:pPr>
            <a:r>
              <a:rPr lang="en-US" sz="2000" kern="0" dirty="0">
                <a:solidFill>
                  <a:srgbClr val="000000"/>
                </a:solidFill>
                <a:latin typeface="Calibri"/>
                <a:ea typeface="Calibri"/>
                <a:cs typeface="Calibri"/>
              </a:rPr>
              <a:t>It explores the growing role of financial institutions in working towards BNG/NNL, and runs through the mapping of portfolios as well as engagement, investment strategy and other approaches.</a:t>
            </a:r>
            <a:endParaRPr lang="en-GB" sz="2000" kern="0" dirty="0">
              <a:solidFill>
                <a:srgbClr val="000000"/>
              </a:solidFill>
              <a:latin typeface="Calibri"/>
              <a:ea typeface="Calibri"/>
              <a:cs typeface="Calibri"/>
            </a:endParaRPr>
          </a:p>
          <a:p>
            <a:pPr>
              <a:spcBef>
                <a:spcPts val="1200"/>
              </a:spcBef>
            </a:pPr>
            <a:r>
              <a:rPr lang="en-US" sz="2000" kern="0" dirty="0">
                <a:solidFill>
                  <a:srgbClr val="000000"/>
                </a:solidFill>
                <a:latin typeface="Calibri"/>
                <a:ea typeface="Calibri"/>
                <a:cs typeface="Calibri"/>
              </a:rPr>
              <a:t>The module sets out key issues and role for communities: </a:t>
            </a:r>
            <a:r>
              <a:rPr lang="en-GB" sz="2000" kern="0" dirty="0">
                <a:solidFill>
                  <a:srgbClr val="000000"/>
                </a:solidFill>
                <a:latin typeface="Calibri"/>
                <a:ea typeface="Calibri"/>
                <a:cs typeface="Calibri"/>
              </a:rPr>
              <a:t>holding governments, companies and financial institutions to account, building coalitions for engagement and supporting to companies on mitigation measures and helping shape viable, positive solutions to achieve Biodiversity Net Gain.  </a:t>
            </a:r>
          </a:p>
          <a:p>
            <a:pPr>
              <a:spcBef>
                <a:spcPts val="1200"/>
              </a:spcBef>
            </a:pPr>
            <a:r>
              <a:rPr lang="en-US" sz="2000" kern="0" dirty="0">
                <a:solidFill>
                  <a:srgbClr val="000000"/>
                </a:solidFill>
                <a:latin typeface="Calibri"/>
                <a:ea typeface="Calibri"/>
                <a:cs typeface="Calibri"/>
              </a:rPr>
              <a:t>NGOs and research institutions can Biodiversity Net Gain, No Net Loss or related goals.  They can support policy and practice with good data and science, offer policy and technical advice to governments, companies and banks, and help review and monitor BNG/NNL commitments.</a:t>
            </a:r>
            <a:endParaRPr lang="en-GB" sz="2000" kern="0" dirty="0">
              <a:solidFill>
                <a:srgbClr val="000000"/>
              </a:solidFill>
              <a:latin typeface="Calibri"/>
              <a:ea typeface="Calibri"/>
              <a:cs typeface="Calibri"/>
            </a:endParaRPr>
          </a:p>
          <a:p>
            <a:pPr defTabSz="914400">
              <a:buClr>
                <a:srgbClr val="000000"/>
              </a:buClr>
              <a:buFont typeface="Arial"/>
              <a:buNone/>
            </a:pPr>
            <a:endParaRPr sz="2000" kern="0" dirty="0">
              <a:solidFill>
                <a:srgbClr val="000000"/>
              </a:solidFill>
              <a:cs typeface="Arial"/>
              <a:sym typeface="Arial"/>
            </a:endParaRPr>
          </a:p>
        </p:txBody>
      </p:sp>
      <p:sp>
        <p:nvSpPr>
          <p:cNvPr id="9" name="Title 1">
            <a:extLst>
              <a:ext uri="{FF2B5EF4-FFF2-40B4-BE49-F238E27FC236}">
                <a16:creationId xmlns:a16="http://schemas.microsoft.com/office/drawing/2014/main" id="{7F6E5CE1-70FE-4244-B93D-33EF2ACB1BEA}"/>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Roles of Stakeholders - Abstract</a:t>
            </a:r>
          </a:p>
        </p:txBody>
      </p:sp>
    </p:spTree>
    <p:extLst>
      <p:ext uri="{BB962C8B-B14F-4D97-AF65-F5344CB8AC3E}">
        <p14:creationId xmlns:p14="http://schemas.microsoft.com/office/powerpoint/2010/main" val="339328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860612" y="-27075"/>
            <a:ext cx="9365017" cy="923330"/>
          </a:xfrm>
          <a:prstGeom prst="rect">
            <a:avLst/>
          </a:prstGeom>
          <a:noFill/>
          <a:ln w="9525">
            <a:noFill/>
            <a:miter lim="800000"/>
            <a:headEnd/>
            <a:tailEnd/>
          </a:ln>
        </p:spPr>
        <p:txBody>
          <a:bodyPr wrap="square">
            <a:spAutoFit/>
          </a:bodyPr>
          <a:lstStyle/>
          <a:p>
            <a:pPr algn="ctr" eaLnBrk="0" hangingPunct="0">
              <a:lnSpc>
                <a:spcPct val="90000"/>
              </a:lnSpc>
            </a:pPr>
            <a:r>
              <a:rPr lang="en-US" sz="3000" dirty="0">
                <a:solidFill>
                  <a:schemeClr val="bg1"/>
                </a:solidFill>
                <a:latin typeface="Arial" pitchFamily="34" charset="0"/>
                <a:cs typeface="Arial" pitchFamily="34" charset="0"/>
              </a:rPr>
              <a:t>NGOs &amp; research institutions: </a:t>
            </a:r>
          </a:p>
          <a:p>
            <a:pPr algn="ctr" eaLnBrk="0" hangingPunct="0">
              <a:lnSpc>
                <a:spcPct val="90000"/>
              </a:lnSpc>
            </a:pPr>
            <a:r>
              <a:rPr lang="en-US" sz="3000" dirty="0">
                <a:solidFill>
                  <a:schemeClr val="bg1"/>
                </a:solidFill>
                <a:latin typeface="Arial" pitchFamily="34" charset="0"/>
                <a:cs typeface="Arial" pitchFamily="34" charset="0"/>
              </a:rPr>
              <a:t>important roles for BNG</a:t>
            </a: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7" name="Google Shape;1215;p77">
            <a:extLst>
              <a:ext uri="{FF2B5EF4-FFF2-40B4-BE49-F238E27FC236}">
                <a16:creationId xmlns:a16="http://schemas.microsoft.com/office/drawing/2014/main" id="{68676717-92FC-4E2D-9C7C-DEA84A3C3BCB}"/>
              </a:ext>
            </a:extLst>
          </p:cNvPr>
          <p:cNvSpPr txBox="1"/>
          <p:nvPr/>
        </p:nvSpPr>
        <p:spPr>
          <a:xfrm>
            <a:off x="482813" y="1033109"/>
            <a:ext cx="7433567" cy="4751355"/>
          </a:xfrm>
          <a:prstGeom prst="rect">
            <a:avLst/>
          </a:prstGeom>
          <a:noFill/>
          <a:ln>
            <a:noFill/>
          </a:ln>
        </p:spPr>
        <p:txBody>
          <a:bodyPr spcFirstLastPara="1" wrap="square" lIns="91425" tIns="45700" rIns="91425" bIns="45700" anchor="t" anchorCtr="0">
            <a:noAutofit/>
          </a:bodyPr>
          <a:lstStyle/>
          <a:p>
            <a:pPr>
              <a:spcAft>
                <a:spcPts val="1200"/>
              </a:spcAft>
            </a:pPr>
            <a:r>
              <a:rPr lang="en-US" sz="2000" dirty="0"/>
              <a:t>Policy and practice on BNG relies on science and interaction with social, environmental and research </a:t>
            </a:r>
            <a:r>
              <a:rPr lang="en-US" sz="2000" dirty="0" err="1"/>
              <a:t>organisations</a:t>
            </a:r>
            <a:r>
              <a:rPr lang="en-US" sz="2000" dirty="0"/>
              <a:t>.</a:t>
            </a:r>
          </a:p>
          <a:p>
            <a:pPr>
              <a:spcAft>
                <a:spcPts val="1200"/>
              </a:spcAft>
            </a:pPr>
            <a:r>
              <a:rPr lang="en-US" sz="2000" dirty="0"/>
              <a:t>NGOs, universities, research institutes, and conservation </a:t>
            </a:r>
            <a:r>
              <a:rPr lang="en-US" sz="2000" dirty="0" err="1"/>
              <a:t>organisations</a:t>
            </a:r>
            <a:r>
              <a:rPr lang="en-US" sz="2000" dirty="0"/>
              <a:t> have skills and expertise vital for working towards Biodiversity Net Gain, No Net Loss or related goals.  They can: </a:t>
            </a:r>
          </a:p>
          <a:p>
            <a:pPr marL="285750" indent="-285750">
              <a:spcAft>
                <a:spcPts val="1200"/>
              </a:spcAft>
              <a:buFont typeface="Arial" panose="020B0604020202020204" pitchFamily="34" charset="0"/>
              <a:buChar char="•"/>
            </a:pPr>
            <a:r>
              <a:rPr lang="en-US" sz="2000" dirty="0">
                <a:hlinkClick r:id="rId3"/>
              </a:rPr>
              <a:t>Support policy and practice with good data and science</a:t>
            </a:r>
            <a:r>
              <a:rPr lang="en-US" sz="2000" dirty="0"/>
              <a:t>, particularly to set appropriate scientific targets for conservation and establish the baselines, exchange rules and metrics.</a:t>
            </a:r>
          </a:p>
          <a:p>
            <a:pPr marL="285750" indent="-285750">
              <a:spcAft>
                <a:spcPts val="1200"/>
              </a:spcAft>
              <a:buFont typeface="Arial" panose="020B0604020202020204" pitchFamily="34" charset="0"/>
              <a:buChar char="•"/>
            </a:pPr>
            <a:r>
              <a:rPr lang="en-US" sz="2000" dirty="0">
                <a:hlinkClick r:id="rId4"/>
              </a:rPr>
              <a:t>Offer policy and technical advice to governments, companies and banks. (This may involve partnerships.)</a:t>
            </a:r>
            <a:endParaRPr lang="en-US" sz="2000" dirty="0"/>
          </a:p>
          <a:p>
            <a:pPr marL="285750" indent="-285750">
              <a:spcAft>
                <a:spcPts val="1200"/>
              </a:spcAft>
              <a:buFont typeface="Arial" panose="020B0604020202020204" pitchFamily="34" charset="0"/>
              <a:buChar char="•"/>
            </a:pPr>
            <a:r>
              <a:rPr lang="en-US" sz="2000" dirty="0">
                <a:hlinkClick r:id="rId5"/>
              </a:rPr>
              <a:t>Ensure effective review and </a:t>
            </a:r>
            <a:r>
              <a:rPr lang="en-US" sz="2000" dirty="0"/>
              <a:t>monitor whether commitments to Biodiversity Net Gain are being met.  Hold governments, companies and banks accountable for their commitments.</a:t>
            </a:r>
          </a:p>
          <a:p>
            <a:pPr marL="342900" indent="-342900">
              <a:spcAft>
                <a:spcPts val="1200"/>
              </a:spcAft>
              <a:buFont typeface="Arial" panose="020B0604020202020204" pitchFamily="34" charset="0"/>
              <a:buChar char="•"/>
            </a:pPr>
            <a:endParaRPr lang="en-US" dirty="0"/>
          </a:p>
          <a:p>
            <a:endParaRPr lang="en-US" dirty="0"/>
          </a:p>
          <a:p>
            <a:pPr marL="342900" indent="-342900">
              <a:spcAft>
                <a:spcPts val="1200"/>
              </a:spcAft>
              <a:buFont typeface="Arial" panose="020B0604020202020204" pitchFamily="34" charset="0"/>
              <a:buChar char="•"/>
            </a:pPr>
            <a:endParaRPr sz="2000" dirty="0">
              <a:solidFill>
                <a:srgbClr val="000000"/>
              </a:solidFill>
              <a:latin typeface="Arial" panose="020B0604020202020204" pitchFamily="34" charset="0"/>
              <a:ea typeface="Arial"/>
              <a:cs typeface="Arial" panose="020B0604020202020204" pitchFamily="34" charset="0"/>
              <a:sym typeface="Arial"/>
            </a:endParaRPr>
          </a:p>
        </p:txBody>
      </p:sp>
      <p:pic>
        <p:nvPicPr>
          <p:cNvPr id="5" name="Picture 4">
            <a:extLst>
              <a:ext uri="{FF2B5EF4-FFF2-40B4-BE49-F238E27FC236}">
                <a16:creationId xmlns:a16="http://schemas.microsoft.com/office/drawing/2014/main" id="{C08C35DC-B9A6-4094-9583-4A4ADC6D271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00894" y="2203635"/>
            <a:ext cx="3532188" cy="2628900"/>
          </a:xfrm>
          <a:prstGeom prst="rect">
            <a:avLst/>
          </a:prstGeom>
        </p:spPr>
      </p:pic>
    </p:spTree>
    <p:extLst>
      <p:ext uri="{BB962C8B-B14F-4D97-AF65-F5344CB8AC3E}">
        <p14:creationId xmlns:p14="http://schemas.microsoft.com/office/powerpoint/2010/main" val="3640952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81622F-96FF-45BD-B9CE-9658F0CF7826}"/>
              </a:ext>
            </a:extLst>
          </p:cNvPr>
          <p:cNvSpPr/>
          <p:nvPr/>
        </p:nvSpPr>
        <p:spPr>
          <a:xfrm>
            <a:off x="-123623" y="779821"/>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Google Shape;266;p33">
            <a:extLst>
              <a:ext uri="{FF2B5EF4-FFF2-40B4-BE49-F238E27FC236}">
                <a16:creationId xmlns:a16="http://schemas.microsoft.com/office/drawing/2014/main" id="{C89388D4-5C45-41A6-9ED0-6C248A20033D}"/>
              </a:ext>
            </a:extLst>
          </p:cNvPr>
          <p:cNvSpPr/>
          <p:nvPr/>
        </p:nvSpPr>
        <p:spPr>
          <a:xfrm>
            <a:off x="458059" y="922301"/>
            <a:ext cx="9927600" cy="4893647"/>
          </a:xfrm>
          <a:prstGeom prst="rect">
            <a:avLst/>
          </a:prstGeom>
          <a:noFill/>
          <a:ln>
            <a:noFill/>
          </a:ln>
        </p:spPr>
        <p:txBody>
          <a:bodyPr spcFirstLastPara="1" wrap="square" lIns="91425" tIns="45700" rIns="91425" bIns="45700" anchor="t" anchorCtr="0">
            <a:noAutofit/>
          </a:bodyPr>
          <a:lstStyle/>
          <a:p>
            <a:pPr marL="342900" indent="-342900">
              <a:spcBef>
                <a:spcPts val="6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Delivering Biodiversity Net Gain/No Net Loss relies on contributions by a range of different stakeholders. </a:t>
            </a:r>
          </a:p>
          <a:p>
            <a:pPr marL="342900" indent="-342900">
              <a:spcBef>
                <a:spcPts val="6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Companies working towards BNG/NNL or a similar goal first need to decide on the scope of effort.  They should consider mitigation for an individual project, at the corporate level, through the value chain, and (if they are financial institutions) through investment strategy.</a:t>
            </a:r>
            <a:endParaRPr lang="en-GB" sz="2000" dirty="0">
              <a:latin typeface="Calibri" panose="020F0502020204030204" pitchFamily="34" charset="0"/>
              <a:cs typeface="Calibri" panose="020F0502020204030204" pitchFamily="34" charset="0"/>
            </a:endParaRPr>
          </a:p>
          <a:p>
            <a:pPr marL="342900" indent="-342900">
              <a:spcBef>
                <a:spcPts val="6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Governments can play many roles, including policy-maker, provider, curator and source of authoritative biodiversity information, decision-maker on allocation of land, buyer of offsets, seller of offsets, broker, operator of register of credits, standard setter, provider of the process to ensure permanence of offsets, and monitor and enforcer.</a:t>
            </a:r>
            <a:endParaRPr lang="en-GB" sz="2000" dirty="0">
              <a:latin typeface="Calibri" panose="020F0502020204030204" pitchFamily="34" charset="0"/>
              <a:cs typeface="Calibri" panose="020F0502020204030204" pitchFamily="34" charset="0"/>
            </a:endParaRPr>
          </a:p>
          <a:p>
            <a:pPr marL="342900" indent="-342900">
              <a:spcBef>
                <a:spcPts val="600"/>
              </a:spcBef>
              <a:buFont typeface="Wingdings" panose="05000000000000000000" pitchFamily="2" charset="2"/>
              <a:buChar char="Ø"/>
            </a:pPr>
            <a:r>
              <a:rPr lang="en-GB" sz="2000" dirty="0">
                <a:latin typeface="Calibri" panose="020F0502020204030204" pitchFamily="34" charset="0"/>
                <a:cs typeface="Calibri" panose="020F0502020204030204" pitchFamily="34" charset="0"/>
              </a:rPr>
              <a:t>The knowledge of local communities and indigenous peoples about biodiversity can help set appropriate scientific targets for conservation. They can hold governments, companies and financial institutions to account for their commitments, build coalitions for engagement and support companies on mitigation measures as well as helping shape viable, positive solutions to achieve Biodiversity Net Gain.  </a:t>
            </a:r>
          </a:p>
          <a:p>
            <a:pPr marL="342900" indent="-342900">
              <a:spcBef>
                <a:spcPts val="600"/>
              </a:spcBef>
              <a:buFont typeface="Wingdings" panose="05000000000000000000" pitchFamily="2" charset="2"/>
              <a:buChar char="Ø"/>
            </a:pPr>
            <a:r>
              <a:rPr lang="en-US" sz="2000" dirty="0">
                <a:latin typeface="Calibri" panose="020F0502020204030204" pitchFamily="34" charset="0"/>
                <a:cs typeface="Calibri" panose="020F0502020204030204" pitchFamily="34" charset="0"/>
              </a:rPr>
              <a:t>NGOs and research institutions can support policy and practice with good data and science, offer policy and technical advice to governments, companies and banks, and help review and monitor BNG/NNL commitments.</a:t>
            </a:r>
            <a:endParaRPr lang="en-GB" sz="2200"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63F73507-5722-4E94-AB33-F7131F9B967D}"/>
              </a:ext>
            </a:extLst>
          </p:cNvPr>
          <p:cNvSpPr txBox="1">
            <a:spLocks/>
          </p:cNvSpPr>
          <p:nvPr/>
        </p:nvSpPr>
        <p:spPr>
          <a:xfrm>
            <a:off x="731520" y="1"/>
            <a:ext cx="9467557" cy="825454"/>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6000" b="0" kern="1200">
                <a:solidFill>
                  <a:schemeClr val="bg1"/>
                </a:solidFill>
                <a:latin typeface="Calibri" panose="020F0502020204030204" pitchFamily="34" charset="0"/>
                <a:ea typeface="+mj-ea"/>
                <a:cs typeface="+mj-cs"/>
              </a:defRPr>
            </a:lvl1pPr>
          </a:lstStyle>
          <a:p>
            <a:pPr algn="ctr">
              <a:defRPr/>
            </a:pPr>
            <a:r>
              <a:rPr lang="en-GB" sz="3000" b="1" dirty="0">
                <a:solidFill>
                  <a:prstClr val="white"/>
                </a:solidFill>
              </a:rPr>
              <a:t>Module on Roles of Stakeholders – Take home messages</a:t>
            </a:r>
          </a:p>
        </p:txBody>
      </p:sp>
    </p:spTree>
    <p:extLst>
      <p:ext uri="{BB962C8B-B14F-4D97-AF65-F5344CB8AC3E}">
        <p14:creationId xmlns:p14="http://schemas.microsoft.com/office/powerpoint/2010/main" val="35385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p:tgtEl>
                                          <p:spTgt spid="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p:tgtEl>
                                          <p:spTgt spid="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additive="base">
                                        <p:cTn id="22" dur="500"/>
                                        <p:tgtEl>
                                          <p:spTgt spid="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additive="base">
                                        <p:cTn id="27" dur="500"/>
                                        <p:tgtEl>
                                          <p:spTgt spid="8">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ADDE61-CDD0-4C25-900A-AE98B291BADF}"/>
              </a:ext>
            </a:extLst>
          </p:cNvPr>
          <p:cNvPicPr>
            <a:picLocks noChangeAspect="1"/>
          </p:cNvPicPr>
          <p:nvPr/>
        </p:nvPicPr>
        <p:blipFill>
          <a:blip r:embed="rId3"/>
          <a:stretch>
            <a:fillRect/>
          </a:stretch>
        </p:blipFill>
        <p:spPr>
          <a:xfrm>
            <a:off x="4445702" y="1191353"/>
            <a:ext cx="7595944" cy="3043841"/>
          </a:xfrm>
          <a:prstGeom prst="rect">
            <a:avLst/>
          </a:prstGeom>
        </p:spPr>
      </p:pic>
      <p:sp>
        <p:nvSpPr>
          <p:cNvPr id="7" name="Text Box 6"/>
          <p:cNvSpPr txBox="1">
            <a:spLocks noChangeArrowheads="1"/>
          </p:cNvSpPr>
          <p:nvPr/>
        </p:nvSpPr>
        <p:spPr bwMode="auto">
          <a:xfrm>
            <a:off x="800099" y="-19050"/>
            <a:ext cx="9420225" cy="867930"/>
          </a:xfrm>
          <a:prstGeom prst="rect">
            <a:avLst/>
          </a:prstGeom>
          <a:noFill/>
          <a:ln w="9525">
            <a:noFill/>
            <a:miter lim="800000"/>
            <a:headEnd/>
            <a:tailEnd/>
          </a:ln>
        </p:spPr>
        <p:txBody>
          <a:bodyPr wrap="square">
            <a:spAutoFit/>
          </a:bodyPr>
          <a:lstStyle>
            <a:defPPr>
              <a:defRPr lang="en-US"/>
            </a:defPPr>
            <a:lvl1pPr marR="0" lvl="0" indent="0" algn="ctr" fontAlgn="auto">
              <a:lnSpc>
                <a:spcPct val="90000"/>
              </a:lnSpc>
              <a:spcBef>
                <a:spcPts val="0"/>
              </a:spcBef>
              <a:spcAft>
                <a:spcPts val="0"/>
              </a:spcAft>
              <a:buClrTx/>
              <a:buSzTx/>
              <a:buFontTx/>
              <a:buNone/>
              <a:tabLst/>
              <a:defRPr kumimoji="0" sz="2800" i="0" u="none" strike="noStrike" kern="0" cap="none" spc="0" normalizeH="0" baseline="0">
                <a:ln>
                  <a:noFill/>
                </a:ln>
                <a:solidFill>
                  <a:prstClr val="white"/>
                </a:solidFill>
                <a:effectLst/>
                <a:uLnTx/>
                <a:uFillTx/>
                <a:latin typeface="Arial" panose="020B0604020202020204" pitchFamily="34" charset="0"/>
                <a:cs typeface="Arial" panose="020B0604020202020204" pitchFamily="34" charset="0"/>
              </a:defRPr>
            </a:lvl1pPr>
          </a:lstStyle>
          <a:p>
            <a:r>
              <a:rPr lang="en-US" dirty="0">
                <a:latin typeface="+mn-lt"/>
              </a:rPr>
              <a:t>Who are the principal stakeholders in a national BNG/NNL system and what are their roles and responsibilities?</a:t>
            </a:r>
          </a:p>
        </p:txBody>
      </p:sp>
      <p:sp>
        <p:nvSpPr>
          <p:cNvPr id="5" name="Rectangle 4"/>
          <p:cNvSpPr/>
          <p:nvPr/>
        </p:nvSpPr>
        <p:spPr>
          <a:xfrm>
            <a:off x="518592" y="1123614"/>
            <a:ext cx="4295902" cy="4431983"/>
          </a:xfrm>
          <a:prstGeom prst="rect">
            <a:avLst/>
          </a:prstGeom>
          <a:noFill/>
        </p:spPr>
        <p:txBody>
          <a:bodyPr wrap="square">
            <a:spAutoFit/>
          </a:bodyPr>
          <a:lstStyle/>
          <a:p>
            <a:pPr marL="342900" indent="-342900">
              <a:spcAft>
                <a:spcPts val="1800"/>
              </a:spcAft>
              <a:buFont typeface="Wingdings" panose="05000000000000000000" pitchFamily="2" charset="2"/>
              <a:buChar char="Ø"/>
            </a:pPr>
            <a:endParaRPr lang="en-US" sz="2200" dirty="0"/>
          </a:p>
          <a:p>
            <a:pPr marL="342900" indent="-342900">
              <a:spcAft>
                <a:spcPts val="1800"/>
              </a:spcAft>
              <a:buFont typeface="Wingdings" panose="05000000000000000000" pitchFamily="2" charset="2"/>
              <a:buChar char="Ø"/>
            </a:pPr>
            <a:r>
              <a:rPr lang="en-US" sz="2200" dirty="0"/>
              <a:t>Companies</a:t>
            </a:r>
          </a:p>
          <a:p>
            <a:pPr marL="342900" indent="-342900">
              <a:spcAft>
                <a:spcPts val="1800"/>
              </a:spcAft>
              <a:buFont typeface="Wingdings" panose="05000000000000000000" pitchFamily="2" charset="2"/>
              <a:buChar char="Ø"/>
            </a:pPr>
            <a:r>
              <a:rPr lang="en-US" sz="2200" dirty="0"/>
              <a:t>Government </a:t>
            </a:r>
          </a:p>
          <a:p>
            <a:pPr marL="342900" indent="-342900">
              <a:spcAft>
                <a:spcPts val="1800"/>
              </a:spcAft>
              <a:buFont typeface="Wingdings" panose="05000000000000000000" pitchFamily="2" charset="2"/>
              <a:buChar char="Ø"/>
            </a:pPr>
            <a:r>
              <a:rPr lang="en-US" sz="2200" dirty="0"/>
              <a:t>Intergovernmental </a:t>
            </a:r>
            <a:r>
              <a:rPr lang="en-US" sz="2200" dirty="0" err="1"/>
              <a:t>organisations</a:t>
            </a:r>
            <a:endParaRPr lang="en-US" sz="2200" dirty="0"/>
          </a:p>
          <a:p>
            <a:pPr marL="342900" indent="-342900">
              <a:spcAft>
                <a:spcPts val="1800"/>
              </a:spcAft>
              <a:buFont typeface="Wingdings" panose="05000000000000000000" pitchFamily="2" charset="2"/>
              <a:buChar char="Ø"/>
            </a:pPr>
            <a:r>
              <a:rPr lang="en-US" sz="2200" dirty="0"/>
              <a:t>Financial institutions</a:t>
            </a:r>
          </a:p>
          <a:p>
            <a:pPr marL="342900" indent="-342900">
              <a:spcAft>
                <a:spcPts val="1800"/>
              </a:spcAft>
              <a:buFont typeface="Wingdings" panose="05000000000000000000" pitchFamily="2" charset="2"/>
              <a:buChar char="Ø"/>
            </a:pPr>
            <a:r>
              <a:rPr lang="en-US" sz="2200" dirty="0"/>
              <a:t>NGOs and academia</a:t>
            </a:r>
          </a:p>
          <a:p>
            <a:pPr marL="342900" indent="-342900">
              <a:spcAft>
                <a:spcPts val="1800"/>
              </a:spcAft>
              <a:buFont typeface="Wingdings" panose="05000000000000000000" pitchFamily="2" charset="2"/>
              <a:buChar char="Ø"/>
            </a:pPr>
            <a:r>
              <a:rPr lang="en-US" sz="2200" dirty="0"/>
              <a:t>Civil society</a:t>
            </a:r>
          </a:p>
          <a:p>
            <a:pPr>
              <a:spcBef>
                <a:spcPts val="600"/>
              </a:spcBef>
            </a:pPr>
            <a:endParaRPr lang="en-GB" dirty="0"/>
          </a:p>
        </p:txBody>
      </p:sp>
      <p:sp>
        <p:nvSpPr>
          <p:cNvPr id="2" name="Slide Number Placeholder 1"/>
          <p:cNvSpPr>
            <a:spLocks noGrp="1"/>
          </p:cNvSpPr>
          <p:nvPr>
            <p:ph type="sldNum" sz="quarter" idx="12"/>
          </p:nvPr>
        </p:nvSpPr>
        <p:spPr/>
        <p:txBody>
          <a:bodyPr/>
          <a:lstStyle/>
          <a:p>
            <a:pPr algn="r"/>
            <a:fld id="{47AE87FF-3012-4A0A-BEF1-7570441C9250}" type="slidenum">
              <a:rPr lang="fr-FR" smtClean="0">
                <a:solidFill>
                  <a:prstClr val="black">
                    <a:tint val="75000"/>
                  </a:prstClr>
                </a:solidFill>
              </a:rPr>
              <a:pPr algn="r"/>
              <a:t>4</a:t>
            </a:fld>
            <a:endParaRPr lang="fr-FR" dirty="0">
              <a:solidFill>
                <a:prstClr val="black">
                  <a:tint val="75000"/>
                </a:prstClr>
              </a:solidFill>
            </a:endParaRPr>
          </a:p>
        </p:txBody>
      </p:sp>
    </p:spTree>
    <p:extLst>
      <p:ext uri="{BB962C8B-B14F-4D97-AF65-F5344CB8AC3E}">
        <p14:creationId xmlns:p14="http://schemas.microsoft.com/office/powerpoint/2010/main" val="10333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Text Box 12"/>
          <p:cNvSpPr txBox="1">
            <a:spLocks noChangeArrowheads="1"/>
          </p:cNvSpPr>
          <p:nvPr/>
        </p:nvSpPr>
        <p:spPr bwMode="auto">
          <a:xfrm>
            <a:off x="2149899" y="122019"/>
            <a:ext cx="723900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a:lnSpc>
                <a:spcPct val="90000"/>
              </a:lnSpc>
            </a:pPr>
            <a:r>
              <a:rPr lang="en-US" sz="3200" dirty="0">
                <a:solidFill>
                  <a:schemeClr val="bg1"/>
                </a:solidFill>
                <a:latin typeface="Calibri"/>
                <a:cs typeface="Calibri"/>
              </a:rPr>
              <a:t>Compensation Implementation Roles</a:t>
            </a:r>
          </a:p>
        </p:txBody>
      </p:sp>
      <p:sp>
        <p:nvSpPr>
          <p:cNvPr id="214023" name="Content Placeholder 3"/>
          <p:cNvSpPr txBox="1">
            <a:spLocks/>
          </p:cNvSpPr>
          <p:nvPr/>
        </p:nvSpPr>
        <p:spPr bwMode="auto">
          <a:xfrm>
            <a:off x="6803715" y="1102970"/>
            <a:ext cx="4038600" cy="489290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eaLnBrk="1" hangingPunct="1">
              <a:spcBef>
                <a:spcPct val="20000"/>
              </a:spcBef>
              <a:buFont typeface="Arial" charset="0"/>
              <a:buNone/>
            </a:pPr>
            <a:r>
              <a:rPr lang="en-US" i="1" dirty="0">
                <a:solidFill>
                  <a:srgbClr val="77933C"/>
                </a:solidFill>
                <a:cs typeface="Arial" charset="0"/>
              </a:rPr>
              <a:t>Key Stakeholders</a:t>
            </a:r>
          </a:p>
          <a:p>
            <a:pPr eaLnBrk="1" hangingPunct="1">
              <a:spcBef>
                <a:spcPts val="1200"/>
              </a:spcBef>
            </a:pPr>
            <a:endParaRPr lang="en-US" sz="2400" dirty="0">
              <a:cs typeface="Arial" charset="0"/>
            </a:endParaRPr>
          </a:p>
          <a:p>
            <a:pPr eaLnBrk="1" hangingPunct="1">
              <a:spcBef>
                <a:spcPts val="1200"/>
              </a:spcBef>
              <a:spcAft>
                <a:spcPts val="900"/>
              </a:spcAft>
              <a:buFont typeface="Symbol" charset="0"/>
              <a:buChar char="·"/>
            </a:pPr>
            <a:r>
              <a:rPr lang="en-US" sz="2400" dirty="0">
                <a:cs typeface="Arial" charset="0"/>
              </a:rPr>
              <a:t>Government</a:t>
            </a:r>
            <a:endParaRPr lang="en-US" sz="2400" u="sng" dirty="0">
              <a:cs typeface="Arial" charset="0"/>
            </a:endParaRPr>
          </a:p>
          <a:p>
            <a:pPr eaLnBrk="1" hangingPunct="1">
              <a:spcBef>
                <a:spcPts val="1200"/>
              </a:spcBef>
              <a:spcAft>
                <a:spcPts val="900"/>
              </a:spcAft>
              <a:buFont typeface="Symbol" charset="0"/>
              <a:buChar char="·"/>
            </a:pPr>
            <a:r>
              <a:rPr lang="en-US" sz="2400" dirty="0">
                <a:cs typeface="Arial" charset="0"/>
              </a:rPr>
              <a:t>Developer </a:t>
            </a:r>
            <a:endParaRPr lang="en-US" sz="2400" u="sng" dirty="0">
              <a:cs typeface="Arial" charset="0"/>
            </a:endParaRPr>
          </a:p>
          <a:p>
            <a:pPr eaLnBrk="1" hangingPunct="1">
              <a:spcBef>
                <a:spcPts val="1200"/>
              </a:spcBef>
              <a:spcAft>
                <a:spcPts val="900"/>
              </a:spcAft>
              <a:buFont typeface="Symbol" charset="0"/>
              <a:buChar char="·"/>
            </a:pPr>
            <a:r>
              <a:rPr lang="en-US" sz="2400" dirty="0">
                <a:cs typeface="Arial" charset="0"/>
              </a:rPr>
              <a:t>NGOs</a:t>
            </a:r>
            <a:endParaRPr lang="en-US" sz="2400" u="sng" dirty="0">
              <a:cs typeface="Arial" charset="0"/>
            </a:endParaRPr>
          </a:p>
          <a:p>
            <a:pPr eaLnBrk="1" hangingPunct="1">
              <a:spcBef>
                <a:spcPts val="1200"/>
              </a:spcBef>
              <a:spcAft>
                <a:spcPts val="900"/>
              </a:spcAft>
              <a:buFont typeface="Symbol" charset="0"/>
              <a:buChar char="·"/>
            </a:pPr>
            <a:r>
              <a:rPr lang="en-US" sz="2400" dirty="0">
                <a:cs typeface="Arial" charset="0"/>
              </a:rPr>
              <a:t>Community Groups or Associations</a:t>
            </a:r>
            <a:endParaRPr lang="en-US" sz="2400" u="sng" dirty="0">
              <a:cs typeface="Arial" charset="0"/>
            </a:endParaRPr>
          </a:p>
          <a:p>
            <a:pPr eaLnBrk="1" hangingPunct="1">
              <a:spcBef>
                <a:spcPts val="1200"/>
              </a:spcBef>
              <a:spcAft>
                <a:spcPts val="900"/>
              </a:spcAft>
              <a:buFont typeface="Symbol" charset="0"/>
              <a:buChar char="·"/>
            </a:pPr>
            <a:r>
              <a:rPr lang="en-US" sz="2400" dirty="0">
                <a:cs typeface="Arial" charset="0"/>
              </a:rPr>
              <a:t>Donors</a:t>
            </a:r>
            <a:endParaRPr lang="en-US" sz="2400" u="sng" dirty="0">
              <a:cs typeface="Arial" charset="0"/>
            </a:endParaRPr>
          </a:p>
        </p:txBody>
      </p:sp>
      <p:sp>
        <p:nvSpPr>
          <p:cNvPr id="214024" name="Content Placeholder 4"/>
          <p:cNvSpPr txBox="1">
            <a:spLocks/>
          </p:cNvSpPr>
          <p:nvPr/>
        </p:nvSpPr>
        <p:spPr bwMode="auto">
          <a:xfrm>
            <a:off x="1275042" y="1102970"/>
            <a:ext cx="4038600" cy="4892900"/>
          </a:xfrm>
          <a:prstGeom prst="rect">
            <a:avLst/>
          </a:prstGeom>
          <a:ln/>
          <a:extLst/>
        </p:spPr>
        <p:style>
          <a:lnRef idx="2">
            <a:schemeClr val="dk1"/>
          </a:lnRef>
          <a:fillRef idx="1">
            <a:schemeClr val="lt1"/>
          </a:fillRef>
          <a:effectRef idx="0">
            <a:schemeClr val="dk1"/>
          </a:effectRef>
          <a:fontRef idx="minor">
            <a:schemeClr val="dk1"/>
          </a:fontRef>
        </p:style>
        <p:txBody>
          <a:bodyPr/>
          <a:lstStyle>
            <a:lvl1pPr marL="342900" indent="-342900" eaLnBrk="0" hangingPunct="0">
              <a:defRPr sz="2800" b="1">
                <a:solidFill>
                  <a:srgbClr val="000000"/>
                </a:solidFill>
                <a:latin typeface="Arial" charset="0"/>
                <a:ea typeface="ＭＳ Ｐゴシック" charset="0"/>
                <a:cs typeface="ＭＳ Ｐゴシック" charset="0"/>
              </a:defRPr>
            </a:lvl1pPr>
            <a:lvl2pPr marL="742950" indent="-285750" eaLnBrk="0" hangingPunct="0">
              <a:defRPr sz="2800" b="1">
                <a:solidFill>
                  <a:srgbClr val="000000"/>
                </a:solidFill>
                <a:latin typeface="Arial" charset="0"/>
                <a:ea typeface="ＭＳ Ｐゴシック" charset="0"/>
              </a:defRPr>
            </a:lvl2pPr>
            <a:lvl3pPr marL="1143000" indent="-228600" eaLnBrk="0" hangingPunct="0">
              <a:defRPr sz="2800" b="1">
                <a:solidFill>
                  <a:srgbClr val="000000"/>
                </a:solidFill>
                <a:latin typeface="Arial" charset="0"/>
                <a:ea typeface="ＭＳ Ｐゴシック" charset="0"/>
              </a:defRPr>
            </a:lvl3pPr>
            <a:lvl4pPr marL="1600200" indent="-228600" eaLnBrk="0" hangingPunct="0">
              <a:defRPr sz="2800" b="1">
                <a:solidFill>
                  <a:srgbClr val="000000"/>
                </a:solidFill>
                <a:latin typeface="Arial" charset="0"/>
                <a:ea typeface="ＭＳ Ｐゴシック" charset="0"/>
              </a:defRPr>
            </a:lvl4pPr>
            <a:lvl5pPr marL="2057400" indent="-228600" eaLnBrk="0" hangingPunct="0">
              <a:defRPr sz="2800" b="1">
                <a:solidFill>
                  <a:srgbClr val="000000"/>
                </a:solidFill>
                <a:latin typeface="Arial" charset="0"/>
                <a:ea typeface="ＭＳ Ｐゴシック" charset="0"/>
              </a:defRPr>
            </a:lvl5pPr>
            <a:lvl6pPr marL="2514600" indent="-228600" eaLnBrk="0" fontAlgn="base" hangingPunct="0">
              <a:spcBef>
                <a:spcPct val="0"/>
              </a:spcBef>
              <a:spcAft>
                <a:spcPct val="0"/>
              </a:spcAft>
              <a:defRPr sz="2800" b="1">
                <a:solidFill>
                  <a:srgbClr val="000000"/>
                </a:solidFill>
                <a:latin typeface="Arial" charset="0"/>
                <a:ea typeface="ＭＳ Ｐゴシック" charset="0"/>
              </a:defRPr>
            </a:lvl6pPr>
            <a:lvl7pPr marL="2971800" indent="-228600" eaLnBrk="0" fontAlgn="base" hangingPunct="0">
              <a:spcBef>
                <a:spcPct val="0"/>
              </a:spcBef>
              <a:spcAft>
                <a:spcPct val="0"/>
              </a:spcAft>
              <a:defRPr sz="2800" b="1">
                <a:solidFill>
                  <a:srgbClr val="000000"/>
                </a:solidFill>
                <a:latin typeface="Arial" charset="0"/>
                <a:ea typeface="ＭＳ Ｐゴシック" charset="0"/>
              </a:defRPr>
            </a:lvl7pPr>
            <a:lvl8pPr marL="3429000" indent="-228600" eaLnBrk="0" fontAlgn="base" hangingPunct="0">
              <a:spcBef>
                <a:spcPct val="0"/>
              </a:spcBef>
              <a:spcAft>
                <a:spcPct val="0"/>
              </a:spcAft>
              <a:defRPr sz="2800" b="1">
                <a:solidFill>
                  <a:srgbClr val="000000"/>
                </a:solidFill>
                <a:latin typeface="Arial" charset="0"/>
                <a:ea typeface="ＭＳ Ｐゴシック" charset="0"/>
              </a:defRPr>
            </a:lvl8pPr>
            <a:lvl9pPr marL="3886200" indent="-228600" eaLnBrk="0" fontAlgn="base" hangingPunct="0">
              <a:spcBef>
                <a:spcPct val="0"/>
              </a:spcBef>
              <a:spcAft>
                <a:spcPct val="0"/>
              </a:spcAft>
              <a:defRPr sz="2800" b="1">
                <a:solidFill>
                  <a:srgbClr val="000000"/>
                </a:solidFill>
                <a:latin typeface="Arial" charset="0"/>
                <a:ea typeface="ＭＳ Ｐゴシック" charset="0"/>
              </a:defRPr>
            </a:lvl9pPr>
          </a:lstStyle>
          <a:p>
            <a:pPr algn="ctr" eaLnBrk="1" hangingPunct="1">
              <a:spcBef>
                <a:spcPct val="20000"/>
              </a:spcBef>
              <a:buFont typeface="Arial" charset="0"/>
              <a:buNone/>
            </a:pPr>
            <a:r>
              <a:rPr lang="en-US" i="1" dirty="0">
                <a:solidFill>
                  <a:srgbClr val="77933C"/>
                </a:solidFill>
                <a:cs typeface="Arial" charset="0"/>
              </a:rPr>
              <a:t>Broad Roles</a:t>
            </a:r>
          </a:p>
          <a:p>
            <a:pPr algn="ctr" eaLnBrk="1" hangingPunct="1">
              <a:spcBef>
                <a:spcPct val="20000"/>
              </a:spcBef>
              <a:buFont typeface="Arial" charset="0"/>
              <a:buNone/>
            </a:pPr>
            <a:endParaRPr lang="en-US" sz="1000" i="1" dirty="0">
              <a:solidFill>
                <a:srgbClr val="FF6600"/>
              </a:solidFill>
              <a:cs typeface="Arial" charset="0"/>
            </a:endParaRPr>
          </a:p>
          <a:p>
            <a:pPr algn="ctr" eaLnBrk="1" hangingPunct="1">
              <a:spcBef>
                <a:spcPct val="20000"/>
              </a:spcBef>
              <a:buFont typeface="Arial" charset="0"/>
              <a:buNone/>
            </a:pPr>
            <a:endParaRPr lang="en-US" sz="1000" i="1" dirty="0">
              <a:solidFill>
                <a:srgbClr val="FF6600"/>
              </a:solidFill>
              <a:cs typeface="Arial" charset="0"/>
            </a:endParaRPr>
          </a:p>
          <a:p>
            <a:pPr algn="ctr" eaLnBrk="1" hangingPunct="1">
              <a:spcBef>
                <a:spcPct val="20000"/>
              </a:spcBef>
              <a:buFont typeface="Arial" charset="0"/>
              <a:buNone/>
            </a:pPr>
            <a:endParaRPr lang="en-US" sz="1000" i="1" dirty="0">
              <a:solidFill>
                <a:srgbClr val="FF6600"/>
              </a:solidFill>
              <a:cs typeface="Arial" charset="0"/>
            </a:endParaRPr>
          </a:p>
          <a:p>
            <a:pPr eaLnBrk="1" hangingPunct="1">
              <a:spcBef>
                <a:spcPts val="1800"/>
              </a:spcBef>
              <a:buFont typeface="Symbol" charset="0"/>
              <a:buChar char="·"/>
            </a:pPr>
            <a:r>
              <a:rPr lang="en-US" sz="2400" dirty="0">
                <a:solidFill>
                  <a:schemeClr val="tx1"/>
                </a:solidFill>
                <a:cs typeface="Arial" charset="0"/>
              </a:rPr>
              <a:t>Direction / oversight / management</a:t>
            </a:r>
          </a:p>
          <a:p>
            <a:pPr eaLnBrk="1" hangingPunct="1">
              <a:spcBef>
                <a:spcPts val="1800"/>
              </a:spcBef>
              <a:buFont typeface="Symbol" charset="0"/>
              <a:buChar char="·"/>
            </a:pPr>
            <a:r>
              <a:rPr lang="en-US" sz="2400" dirty="0">
                <a:solidFill>
                  <a:schemeClr val="tx1"/>
                </a:solidFill>
                <a:cs typeface="Arial" charset="0"/>
              </a:rPr>
              <a:t>Field-level activities (on-the-ground conservation)</a:t>
            </a:r>
          </a:p>
          <a:p>
            <a:pPr eaLnBrk="1" hangingPunct="1">
              <a:spcBef>
                <a:spcPts val="1800"/>
              </a:spcBef>
              <a:buFont typeface="Symbol" charset="0"/>
              <a:buChar char="·"/>
            </a:pPr>
            <a:r>
              <a:rPr lang="en-US" sz="2400" dirty="0">
                <a:solidFill>
                  <a:schemeClr val="tx1"/>
                </a:solidFill>
                <a:cs typeface="Arial" charset="0"/>
              </a:rPr>
              <a:t>Monitoring</a:t>
            </a:r>
          </a:p>
          <a:p>
            <a:pPr eaLnBrk="1" hangingPunct="1">
              <a:spcBef>
                <a:spcPts val="1800"/>
              </a:spcBef>
              <a:buFont typeface="Symbol" charset="0"/>
              <a:buChar char="·"/>
            </a:pPr>
            <a:r>
              <a:rPr lang="en-US" sz="2400" dirty="0">
                <a:solidFill>
                  <a:schemeClr val="tx1"/>
                </a:solidFill>
                <a:cs typeface="Arial" charset="0"/>
              </a:rPr>
              <a:t>Financing</a:t>
            </a:r>
            <a:endParaRPr lang="en-US" sz="2400" dirty="0">
              <a:solidFill>
                <a:schemeClr val="tx1"/>
              </a:solidFill>
              <a:latin typeface="Calibri" charset="0"/>
              <a:cs typeface="Arial" charset="0"/>
            </a:endParaRPr>
          </a:p>
        </p:txBody>
      </p:sp>
      <p:sp>
        <p:nvSpPr>
          <p:cNvPr id="2" name="Arrow: Left-Right 1">
            <a:extLst>
              <a:ext uri="{FF2B5EF4-FFF2-40B4-BE49-F238E27FC236}">
                <a16:creationId xmlns:a16="http://schemas.microsoft.com/office/drawing/2014/main" id="{9EE2E6F7-6752-4642-A145-E086B2BE8136}"/>
              </a:ext>
            </a:extLst>
          </p:cNvPr>
          <p:cNvSpPr/>
          <p:nvPr/>
        </p:nvSpPr>
        <p:spPr>
          <a:xfrm>
            <a:off x="5376378" y="3549419"/>
            <a:ext cx="1279494" cy="391791"/>
          </a:xfrm>
          <a:prstGeom prst="lef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903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75" y="787843"/>
            <a:ext cx="12744450" cy="6174931"/>
          </a:xfrm>
          <a:prstGeom prst="rect">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p:cNvGrpSpPr>
            <a:grpSpLocks noChangeAspect="1"/>
          </p:cNvGrpSpPr>
          <p:nvPr/>
        </p:nvGrpSpPr>
        <p:grpSpPr>
          <a:xfrm>
            <a:off x="8795631" y="6008184"/>
            <a:ext cx="3271941" cy="741030"/>
            <a:chOff x="1566227" y="87948"/>
            <a:chExt cx="3496310" cy="791845"/>
          </a:xfrm>
        </p:grpSpPr>
        <p:pic>
          <p:nvPicPr>
            <p:cNvPr id="13" name="Image 3"/>
            <p:cNvPicPr>
              <a:picLocks noChangeAspect="1"/>
            </p:cNvPicPr>
            <p:nvPr/>
          </p:nvPicPr>
          <p:blipFill rotWithShape="1">
            <a:blip r:embed="rId3">
              <a:extLst>
                <a:ext uri="{28A0092B-C50C-407E-A947-70E740481C1C}">
                  <a14:useLocalDpi xmlns:a14="http://schemas.microsoft.com/office/drawing/2010/main" val="0"/>
                </a:ext>
              </a:extLst>
            </a:blip>
            <a:srcRect l="8270" r="10472"/>
            <a:stretch/>
          </p:blipFill>
          <p:spPr>
            <a:xfrm>
              <a:off x="3165157" y="120968"/>
              <a:ext cx="581025" cy="719455"/>
            </a:xfrm>
            <a:prstGeom prst="rect">
              <a:avLst/>
            </a:prstGeom>
          </p:spPr>
        </p:pic>
        <p:pic>
          <p:nvPicPr>
            <p:cNvPr id="14"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4932" y="122238"/>
              <a:ext cx="1157605" cy="647700"/>
            </a:xfrm>
            <a:prstGeom prst="rect">
              <a:avLst/>
            </a:prstGeom>
          </p:spPr>
        </p:pic>
        <p:pic>
          <p:nvPicPr>
            <p:cNvPr id="15" name="Picture 14" descr="C:\Users\Hugo Rainey\Documents\COMBO Project\Media &amp; Communications\Logos\AFD\image_galleryCAAVZY69.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6227" y="87948"/>
              <a:ext cx="1582420" cy="791845"/>
            </a:xfrm>
            <a:prstGeom prst="rect">
              <a:avLst/>
            </a:prstGeom>
            <a:noFill/>
            <a:ln>
              <a:noFill/>
            </a:ln>
          </p:spPr>
        </p:pic>
      </p:grpSp>
      <p:sp>
        <p:nvSpPr>
          <p:cNvPr id="17" name="TextBox 16"/>
          <p:cNvSpPr txBox="1"/>
          <p:nvPr/>
        </p:nvSpPr>
        <p:spPr>
          <a:xfrm>
            <a:off x="1887478" y="141513"/>
            <a:ext cx="8094722" cy="646331"/>
          </a:xfrm>
          <a:prstGeom prst="rect">
            <a:avLst/>
          </a:prstGeom>
          <a:noFill/>
        </p:spPr>
        <p:txBody>
          <a:bodyPr wrap="square" rtlCol="0">
            <a:spAutoFit/>
          </a:bodyPr>
          <a:lstStyle/>
          <a:p>
            <a:pPr algn="ctr" defTabSz="768111"/>
            <a:r>
              <a:rPr lang="fr-FR" sz="3600" b="1" dirty="0">
                <a:solidFill>
                  <a:schemeClr val="bg1"/>
                </a:solidFill>
                <a:latin typeface="Calibri" panose="020F0502020204030204" pitchFamily="34" charset="0"/>
              </a:rPr>
              <a:t>Stakeholders</a:t>
            </a:r>
            <a:endParaRPr lang="pt-PT" sz="3600" b="1" dirty="0">
              <a:solidFill>
                <a:schemeClr val="bg1"/>
              </a:solidFill>
              <a:latin typeface="Calibri" panose="020F0502020204030204" pitchFamily="34" charset="0"/>
            </a:endParaRPr>
          </a:p>
        </p:txBody>
      </p:sp>
      <p:sp>
        <p:nvSpPr>
          <p:cNvPr id="11" name="TextBox 10">
            <a:extLst>
              <a:ext uri="{FF2B5EF4-FFF2-40B4-BE49-F238E27FC236}">
                <a16:creationId xmlns:a16="http://schemas.microsoft.com/office/drawing/2014/main" id="{C39C41F1-D88D-40AB-B3C1-923D17AB10F8}"/>
              </a:ext>
            </a:extLst>
          </p:cNvPr>
          <p:cNvSpPr txBox="1"/>
          <p:nvPr/>
        </p:nvSpPr>
        <p:spPr>
          <a:xfrm>
            <a:off x="1746511" y="2478329"/>
            <a:ext cx="8338375" cy="2062103"/>
          </a:xfrm>
          <a:prstGeom prst="rect">
            <a:avLst/>
          </a:prstGeom>
          <a:noFill/>
        </p:spPr>
        <p:txBody>
          <a:bodyPr wrap="square" rtlCol="0">
            <a:spAutoFit/>
          </a:bodyPr>
          <a:lstStyle/>
          <a:p>
            <a:pPr algn="ctr" defTabSz="768111"/>
            <a:r>
              <a:rPr lang="fr-FR" sz="4000" b="1" dirty="0" err="1">
                <a:latin typeface="Calibri" panose="020F0502020204030204" pitchFamily="34" charset="0"/>
              </a:rPr>
              <a:t>Companies</a:t>
            </a:r>
            <a:r>
              <a:rPr lang="fr-FR" sz="4000" b="1" dirty="0">
                <a:latin typeface="Calibri" panose="020F0502020204030204" pitchFamily="34" charset="0"/>
              </a:rPr>
              <a:t>  </a:t>
            </a:r>
          </a:p>
          <a:p>
            <a:pPr algn="ctr" defTabSz="768111"/>
            <a:r>
              <a:rPr lang="en-US" sz="2400" dirty="0">
                <a:latin typeface="Arial"/>
                <a:ea typeface="Arial"/>
                <a:cs typeface="Arial"/>
                <a:sym typeface="Arial"/>
              </a:rPr>
              <a:t>(those with footprints and those undertaking impact assessments and providing mitigation including offsets)</a:t>
            </a:r>
          </a:p>
          <a:p>
            <a:pPr algn="ctr" defTabSz="768111"/>
            <a:endParaRPr lang="pt-PT" sz="4000" b="1" dirty="0">
              <a:latin typeface="Calibri" panose="020F0502020204030204" pitchFamily="34" charset="0"/>
            </a:endParaRPr>
          </a:p>
        </p:txBody>
      </p:sp>
    </p:spTree>
    <p:extLst>
      <p:ext uri="{BB962C8B-B14F-4D97-AF65-F5344CB8AC3E}">
        <p14:creationId xmlns:p14="http://schemas.microsoft.com/office/powerpoint/2010/main" val="493856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77"/>
          <p:cNvSpPr txBox="1"/>
          <p:nvPr/>
        </p:nvSpPr>
        <p:spPr>
          <a:xfrm>
            <a:off x="354483" y="943233"/>
            <a:ext cx="8838415" cy="5595681"/>
          </a:xfrm>
          <a:prstGeom prst="rect">
            <a:avLst/>
          </a:prstGeom>
          <a:noFill/>
          <a:ln>
            <a:noFill/>
          </a:ln>
        </p:spPr>
        <p:txBody>
          <a:bodyPr spcFirstLastPara="1" wrap="square" lIns="91425" tIns="45700" rIns="91425" bIns="45700" anchor="t" anchorCtr="0">
            <a:noAutofit/>
          </a:bodyPr>
          <a:lstStyle/>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What are the opportunities and risks in planning for Biodiversity Net Gain?</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do the steps in the Natural Capital Protocol relate to Biodiversity Net Gain?</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What are the options for the scope of Biodiversity Net Gain planning, and what approach to take?</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to map and engage stakeholders?</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to develop an internal draft plan for achieving BNG?</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to put the BNG plan into action, once you have a clear vision, scope, and commitment?</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to monitor and evaluate whether you are on track to achieve defined objectives?</a:t>
            </a:r>
          </a:p>
          <a:p>
            <a:pPr marL="342900" indent="-342900">
              <a:spcBef>
                <a:spcPts val="600"/>
              </a:spcBef>
              <a:spcAft>
                <a:spcPts val="900"/>
              </a:spcAft>
              <a:buClr>
                <a:srgbClr val="000000"/>
              </a:buClr>
              <a:buSzPts val="2200"/>
              <a:buFont typeface="Arial"/>
              <a:buChar char="•"/>
            </a:pPr>
            <a:r>
              <a:rPr lang="en-US" sz="2000" dirty="0">
                <a:solidFill>
                  <a:srgbClr val="000000"/>
                </a:solidFill>
                <a:latin typeface="Arial"/>
                <a:cs typeface="Arial"/>
                <a:sym typeface="Arial"/>
              </a:rPr>
              <a:t>How to update internal &amp; external assurance and reporting?</a:t>
            </a:r>
          </a:p>
          <a:p>
            <a:pPr marL="342900" indent="-342900">
              <a:spcBef>
                <a:spcPts val="600"/>
              </a:spcBef>
              <a:buClr>
                <a:srgbClr val="000000"/>
              </a:buClr>
              <a:buSzPts val="2200"/>
              <a:buFont typeface="Arial"/>
              <a:buChar char="•"/>
            </a:pPr>
            <a:endParaRPr lang="en-US" sz="2200" dirty="0">
              <a:solidFill>
                <a:srgbClr val="000000"/>
              </a:solidFill>
              <a:latin typeface="Arial"/>
              <a:cs typeface="Arial"/>
              <a:sym typeface="Arial"/>
            </a:endParaRP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p:txBody>
      </p:sp>
      <p:sp>
        <p:nvSpPr>
          <p:cNvPr id="1216" name="Google Shape;1216;p77"/>
          <p:cNvSpPr txBox="1"/>
          <p:nvPr/>
        </p:nvSpPr>
        <p:spPr>
          <a:xfrm>
            <a:off x="1893764" y="112858"/>
            <a:ext cx="8594725"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Issues for companies to consider</a:t>
            </a:r>
            <a:endParaRPr dirty="0"/>
          </a:p>
        </p:txBody>
      </p:sp>
      <p:sp>
        <p:nvSpPr>
          <p:cNvPr id="2" name="Rectangle 1">
            <a:extLst>
              <a:ext uri="{FF2B5EF4-FFF2-40B4-BE49-F238E27FC236}">
                <a16:creationId xmlns:a16="http://schemas.microsoft.com/office/drawing/2014/main" id="{963DBD5C-CA18-4B37-9AC2-A6D33635A43C}"/>
              </a:ext>
            </a:extLst>
          </p:cNvPr>
          <p:cNvSpPr/>
          <p:nvPr/>
        </p:nvSpPr>
        <p:spPr>
          <a:xfrm>
            <a:off x="2671481" y="6488668"/>
            <a:ext cx="9328185" cy="369332"/>
          </a:xfrm>
          <a:prstGeom prst="rect">
            <a:avLst/>
          </a:prstGeom>
        </p:spPr>
        <p:txBody>
          <a:bodyPr wrap="square">
            <a:spAutoFit/>
          </a:bodyPr>
          <a:lstStyle/>
          <a:p>
            <a:r>
              <a:rPr lang="en-GB" dirty="0">
                <a:hlinkClick r:id="rId3"/>
              </a:rPr>
              <a:t>https://www.forest-trends.org/bbop/bbop-for-companies/how-to-plan-for-biodiversity-net-gain/</a:t>
            </a:r>
            <a:endParaRPr lang="en-GB" dirty="0"/>
          </a:p>
        </p:txBody>
      </p:sp>
      <p:pic>
        <p:nvPicPr>
          <p:cNvPr id="3" name="Picture 2">
            <a:extLst>
              <a:ext uri="{FF2B5EF4-FFF2-40B4-BE49-F238E27FC236}">
                <a16:creationId xmlns:a16="http://schemas.microsoft.com/office/drawing/2014/main" id="{58B12F09-8865-4366-ACB1-777C31200919}"/>
              </a:ext>
            </a:extLst>
          </p:cNvPr>
          <p:cNvPicPr>
            <a:picLocks noChangeAspect="1"/>
          </p:cNvPicPr>
          <p:nvPr/>
        </p:nvPicPr>
        <p:blipFill>
          <a:blip r:embed="rId4"/>
          <a:stretch>
            <a:fillRect/>
          </a:stretch>
        </p:blipFill>
        <p:spPr>
          <a:xfrm>
            <a:off x="9594456" y="2430251"/>
            <a:ext cx="2243061" cy="2817835"/>
          </a:xfrm>
          <a:prstGeom prst="rect">
            <a:avLst/>
          </a:prstGeom>
        </p:spPr>
      </p:pic>
    </p:spTree>
    <p:extLst>
      <p:ext uri="{BB962C8B-B14F-4D97-AF65-F5344CB8AC3E}">
        <p14:creationId xmlns:p14="http://schemas.microsoft.com/office/powerpoint/2010/main" val="2863887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4"/>
        <p:cNvGrpSpPr/>
        <p:nvPr/>
      </p:nvGrpSpPr>
      <p:grpSpPr>
        <a:xfrm>
          <a:off x="0" y="0"/>
          <a:ext cx="0" cy="0"/>
          <a:chOff x="0" y="0"/>
          <a:chExt cx="0" cy="0"/>
        </a:xfrm>
      </p:grpSpPr>
      <p:sp>
        <p:nvSpPr>
          <p:cNvPr id="1215" name="Google Shape;1215;p77"/>
          <p:cNvSpPr txBox="1"/>
          <p:nvPr/>
        </p:nvSpPr>
        <p:spPr>
          <a:xfrm>
            <a:off x="1026391" y="1514679"/>
            <a:ext cx="7940791" cy="5230463"/>
          </a:xfrm>
          <a:prstGeom prst="rect">
            <a:avLst/>
          </a:prstGeom>
          <a:noFill/>
          <a:ln>
            <a:noFill/>
          </a:ln>
        </p:spPr>
        <p:txBody>
          <a:bodyPr spcFirstLastPara="1" wrap="square" lIns="91425" tIns="45700" rIns="91425" bIns="45700" anchor="t" anchorCtr="0">
            <a:noAutofit/>
          </a:bodyPr>
          <a:lstStyle/>
          <a:p>
            <a:r>
              <a:rPr lang="en-US" sz="2200" dirty="0">
                <a:solidFill>
                  <a:srgbClr val="000000"/>
                </a:solidFill>
                <a:latin typeface="Arial"/>
                <a:ea typeface="Arial"/>
                <a:cs typeface="Arial"/>
                <a:sym typeface="Arial"/>
              </a:rPr>
              <a:t>Companies’ roles with respect to BNG include:</a:t>
            </a:r>
            <a:endParaRPr dirty="0"/>
          </a:p>
          <a:p>
            <a:pPr>
              <a:spcBef>
                <a:spcPts val="600"/>
              </a:spcBef>
            </a:pPr>
            <a:endParaRPr sz="1200" dirty="0">
              <a:solidFill>
                <a:srgbClr val="000000"/>
              </a:solidFill>
              <a:latin typeface="Arial"/>
              <a:ea typeface="Arial"/>
              <a:cs typeface="Arial"/>
              <a:sym typeface="Arial"/>
            </a:endParaRPr>
          </a:p>
          <a:p>
            <a:pPr marL="342900" indent="-342900">
              <a:spcBef>
                <a:spcPts val="3000"/>
              </a:spcBef>
              <a:buClr>
                <a:srgbClr val="000000"/>
              </a:buClr>
              <a:buSzPts val="2200"/>
              <a:buFont typeface="Arial"/>
              <a:buChar char="•"/>
            </a:pPr>
            <a:r>
              <a:rPr lang="en-US" sz="2200" dirty="0">
                <a:solidFill>
                  <a:srgbClr val="000000"/>
                </a:solidFill>
                <a:latin typeface="Arial"/>
                <a:cs typeface="Arial"/>
                <a:sym typeface="Arial"/>
              </a:rPr>
              <a:t>Offering comments during stakeholder consultation when government develops policy related to BNG</a:t>
            </a:r>
          </a:p>
          <a:p>
            <a:pPr marL="342900" indent="-342900">
              <a:spcBef>
                <a:spcPts val="3000"/>
              </a:spcBef>
              <a:buClr>
                <a:srgbClr val="000000"/>
              </a:buClr>
              <a:buSzPts val="2200"/>
              <a:buFont typeface="Arial"/>
              <a:buChar char="•"/>
            </a:pPr>
            <a:r>
              <a:rPr lang="en-US" sz="2200" dirty="0">
                <a:solidFill>
                  <a:srgbClr val="000000"/>
                </a:solidFill>
                <a:latin typeface="Arial"/>
                <a:cs typeface="Arial"/>
                <a:sym typeface="Arial"/>
              </a:rPr>
              <a:t>Developing individual projects that aim to demonstrate BNG</a:t>
            </a:r>
          </a:p>
          <a:p>
            <a:pPr marL="342900" indent="-342900">
              <a:spcBef>
                <a:spcPts val="3000"/>
              </a:spcBef>
              <a:buClr>
                <a:srgbClr val="000000"/>
              </a:buClr>
              <a:buSzPts val="2200"/>
              <a:buFont typeface="Arial"/>
              <a:buChar char="•"/>
            </a:pPr>
            <a:r>
              <a:rPr lang="en-US" sz="2200" dirty="0">
                <a:solidFill>
                  <a:srgbClr val="000000"/>
                </a:solidFill>
                <a:latin typeface="Arial"/>
                <a:cs typeface="Arial"/>
                <a:sym typeface="Arial"/>
              </a:rPr>
              <a:t>Making corporate commitments and corporate governance systems related to BNG</a:t>
            </a:r>
            <a:endParaRPr dirty="0"/>
          </a:p>
          <a:p>
            <a:pPr marL="342900" indent="-203200">
              <a:spcBef>
                <a:spcPts val="600"/>
              </a:spcBef>
              <a:buClr>
                <a:schemeClr val="dk1"/>
              </a:buClr>
              <a:buSzPts val="2200"/>
            </a:pPr>
            <a:endParaRPr sz="2200" dirty="0">
              <a:solidFill>
                <a:srgbClr val="000000"/>
              </a:solidFill>
              <a:latin typeface="Arial"/>
              <a:ea typeface="Arial"/>
              <a:cs typeface="Arial"/>
              <a:sym typeface="Arial"/>
            </a:endParaRPr>
          </a:p>
          <a:p>
            <a:pPr marL="342900" indent="-203200">
              <a:spcBef>
                <a:spcPts val="600"/>
              </a:spcBef>
              <a:buClr>
                <a:schemeClr val="dk1"/>
              </a:buClr>
              <a:buSzPts val="2200"/>
            </a:pPr>
            <a:endParaRPr sz="2200" dirty="0">
              <a:solidFill>
                <a:srgbClr val="000000"/>
              </a:solidFill>
              <a:latin typeface="Arial"/>
              <a:ea typeface="Arial"/>
              <a:cs typeface="Arial"/>
              <a:sym typeface="Arial"/>
            </a:endParaRPr>
          </a:p>
        </p:txBody>
      </p:sp>
      <p:sp>
        <p:nvSpPr>
          <p:cNvPr id="1216" name="Google Shape;1216;p77"/>
          <p:cNvSpPr txBox="1"/>
          <p:nvPr/>
        </p:nvSpPr>
        <p:spPr>
          <a:xfrm>
            <a:off x="1893764" y="112858"/>
            <a:ext cx="8594725" cy="480131"/>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pPr>
            <a:r>
              <a:rPr lang="en-US" sz="2800" dirty="0">
                <a:solidFill>
                  <a:srgbClr val="FFFFFF"/>
                </a:solidFill>
                <a:latin typeface="Arial"/>
                <a:ea typeface="Arial"/>
                <a:cs typeface="Arial"/>
                <a:sym typeface="Arial"/>
              </a:rPr>
              <a:t>Different roles of companies</a:t>
            </a:r>
            <a:endParaRPr dirty="0"/>
          </a:p>
        </p:txBody>
      </p:sp>
      <p:pic>
        <p:nvPicPr>
          <p:cNvPr id="4" name="Picture 3">
            <a:extLst>
              <a:ext uri="{FF2B5EF4-FFF2-40B4-BE49-F238E27FC236}">
                <a16:creationId xmlns:a16="http://schemas.microsoft.com/office/drawing/2014/main" id="{DCB6DAD5-8DF9-4F28-A958-6715CDAB65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634038" y="774078"/>
            <a:ext cx="2557962" cy="7488771"/>
          </a:xfrm>
          <a:prstGeom prst="rect">
            <a:avLst/>
          </a:prstGeom>
        </p:spPr>
      </p:pic>
    </p:spTree>
    <p:extLst>
      <p:ext uri="{BB962C8B-B14F-4D97-AF65-F5344CB8AC3E}">
        <p14:creationId xmlns:p14="http://schemas.microsoft.com/office/powerpoint/2010/main" val="2717098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6"/>
          <p:cNvSpPr txBox="1">
            <a:spLocks noChangeArrowheads="1"/>
          </p:cNvSpPr>
          <p:nvPr/>
        </p:nvSpPr>
        <p:spPr bwMode="auto">
          <a:xfrm>
            <a:off x="1144222" y="128589"/>
            <a:ext cx="9365017" cy="507831"/>
          </a:xfrm>
          <a:prstGeom prst="rect">
            <a:avLst/>
          </a:prstGeom>
          <a:noFill/>
          <a:ln w="9525">
            <a:noFill/>
            <a:miter lim="800000"/>
            <a:headEnd/>
            <a:tailEnd/>
          </a:ln>
        </p:spPr>
        <p:txBody>
          <a:bodyPr wrap="square">
            <a:spAutoFit/>
          </a:bodyPr>
          <a:lstStyle/>
          <a:p>
            <a:pPr algn="ctr" eaLnBrk="0" hangingPunct="0">
              <a:lnSpc>
                <a:spcPct val="90000"/>
              </a:lnSpc>
            </a:pPr>
            <a:r>
              <a:rPr lang="en-GB" sz="3000" dirty="0">
                <a:solidFill>
                  <a:schemeClr val="bg1"/>
                </a:solidFill>
                <a:latin typeface="Arial" pitchFamily="34" charset="0"/>
                <a:cs typeface="Arial" pitchFamily="34" charset="0"/>
              </a:rPr>
              <a:t>Companies: considering scope of effort for BNG</a:t>
            </a:r>
            <a:endParaRPr lang="en-US" sz="3000" dirty="0">
              <a:solidFill>
                <a:schemeClr val="bg1"/>
              </a:solidFill>
              <a:latin typeface="Arial" pitchFamily="34" charset="0"/>
              <a:cs typeface="Arial" pitchFamily="34" charset="0"/>
            </a:endParaRPr>
          </a:p>
        </p:txBody>
      </p:sp>
      <p:sp>
        <p:nvSpPr>
          <p:cNvPr id="9" name="Line Callout 2 8"/>
          <p:cNvSpPr/>
          <p:nvPr/>
        </p:nvSpPr>
        <p:spPr bwMode="auto">
          <a:xfrm>
            <a:off x="4803755" y="4120738"/>
            <a:ext cx="1638795" cy="1923803"/>
          </a:xfrm>
          <a:prstGeom prst="borderCallout2">
            <a:avLst/>
          </a:prstGeom>
          <a:no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lnSpc>
                <a:spcPct val="105000"/>
              </a:lnSpc>
              <a:spcBef>
                <a:spcPct val="20000"/>
              </a:spcBef>
              <a:spcAft>
                <a:spcPct val="0"/>
              </a:spcAft>
            </a:pPr>
            <a:endParaRPr lang="en-GB" sz="2800" b="1">
              <a:solidFill>
                <a:srgbClr val="000000"/>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43D54C43-5F59-483D-B17D-1F2E753038B1}"/>
              </a:ext>
            </a:extLst>
          </p:cNvPr>
          <p:cNvSpPr/>
          <p:nvPr/>
        </p:nvSpPr>
        <p:spPr>
          <a:xfrm>
            <a:off x="979571" y="1505396"/>
            <a:ext cx="6138604" cy="3847207"/>
          </a:xfrm>
          <a:prstGeom prst="rect">
            <a:avLst/>
          </a:prstGeom>
        </p:spPr>
        <p:txBody>
          <a:bodyPr wrap="square">
            <a:spAutoFit/>
          </a:bodyPr>
          <a:lstStyle/>
          <a:p>
            <a:pPr>
              <a:spcAft>
                <a:spcPts val="3600"/>
              </a:spcAft>
            </a:pPr>
            <a:r>
              <a:rPr lang="en-US" sz="2200" b="1" dirty="0">
                <a:latin typeface="effra"/>
              </a:rPr>
              <a:t>How to consider Biodiversity Net Gain (or a similar goal) for different scopes of activity, namely:</a:t>
            </a:r>
            <a:endParaRPr lang="en-US" sz="2200" dirty="0">
              <a:latin typeface="effra"/>
            </a:endParaRPr>
          </a:p>
          <a:p>
            <a:pPr>
              <a:spcAft>
                <a:spcPts val="3600"/>
              </a:spcAft>
            </a:pPr>
            <a:r>
              <a:rPr lang="en-US" sz="2200" dirty="0">
                <a:latin typeface="effra"/>
                <a:hlinkClick r:id="rId3">
                  <a:extLst>
                    <a:ext uri="{A12FA001-AC4F-418D-AE19-62706E023703}">
                      <ahyp:hlinkClr xmlns="" xmlns:ahyp="http://schemas.microsoft.com/office/drawing/2018/hyperlinkcolor" val="tx"/>
                    </a:ext>
                  </a:extLst>
                </a:hlinkClick>
              </a:rPr>
              <a:t>for </a:t>
            </a:r>
            <a:r>
              <a:rPr lang="en-US" sz="2200" b="1" dirty="0">
                <a:solidFill>
                  <a:srgbClr val="0070C0"/>
                </a:solidFill>
                <a:latin typeface="effra"/>
                <a:hlinkClick r:id="rId3">
                  <a:extLst>
                    <a:ext uri="{A12FA001-AC4F-418D-AE19-62706E023703}">
                      <ahyp:hlinkClr xmlns="" xmlns:ahyp="http://schemas.microsoft.com/office/drawing/2018/hyperlinkcolor" val="tx"/>
                    </a:ext>
                  </a:extLst>
                </a:hlinkClick>
              </a:rPr>
              <a:t>individual operations</a:t>
            </a:r>
            <a:r>
              <a:rPr lang="en-US" sz="2200" dirty="0">
                <a:latin typeface="effra"/>
                <a:hlinkClick r:id="rId3">
                  <a:extLst>
                    <a:ext uri="{A12FA001-AC4F-418D-AE19-62706E023703}">
                      <ahyp:hlinkClr xmlns="" xmlns:ahyp="http://schemas.microsoft.com/office/drawing/2018/hyperlinkcolor" val="tx"/>
                    </a:ext>
                  </a:extLst>
                </a:hlinkClick>
              </a:rPr>
              <a:t> at the </a:t>
            </a:r>
            <a:r>
              <a:rPr lang="en-US" sz="2200" b="1" dirty="0">
                <a:solidFill>
                  <a:srgbClr val="0070C0"/>
                </a:solidFill>
                <a:latin typeface="effra"/>
                <a:hlinkClick r:id="rId3">
                  <a:extLst>
                    <a:ext uri="{A12FA001-AC4F-418D-AE19-62706E023703}">
                      <ahyp:hlinkClr xmlns="" xmlns:ahyp="http://schemas.microsoft.com/office/drawing/2018/hyperlinkcolor" val="tx"/>
                    </a:ext>
                  </a:extLst>
                </a:hlinkClick>
              </a:rPr>
              <a:t>site</a:t>
            </a:r>
            <a:r>
              <a:rPr lang="en-US" sz="2200" dirty="0">
                <a:latin typeface="effra"/>
                <a:hlinkClick r:id="rId3">
                  <a:extLst>
                    <a:ext uri="{A12FA001-AC4F-418D-AE19-62706E023703}">
                      <ahyp:hlinkClr xmlns="" xmlns:ahyp="http://schemas.microsoft.com/office/drawing/2018/hyperlinkcolor" val="tx"/>
                    </a:ext>
                  </a:extLst>
                </a:hlinkClick>
              </a:rPr>
              <a:t> or </a:t>
            </a:r>
            <a:r>
              <a:rPr lang="en-US" sz="2200" b="1" dirty="0">
                <a:solidFill>
                  <a:srgbClr val="0070C0"/>
                </a:solidFill>
                <a:latin typeface="effra"/>
                <a:hlinkClick r:id="rId3">
                  <a:extLst>
                    <a:ext uri="{A12FA001-AC4F-418D-AE19-62706E023703}">
                      <ahyp:hlinkClr xmlns="" xmlns:ahyp="http://schemas.microsoft.com/office/drawing/2018/hyperlinkcolor" val="tx"/>
                    </a:ext>
                  </a:extLst>
                </a:hlinkClick>
              </a:rPr>
              <a:t>project</a:t>
            </a:r>
            <a:r>
              <a:rPr lang="en-US" sz="2200" dirty="0">
                <a:latin typeface="effra"/>
                <a:hlinkClick r:id="rId3">
                  <a:extLst>
                    <a:ext uri="{A12FA001-AC4F-418D-AE19-62706E023703}">
                      <ahyp:hlinkClr xmlns="" xmlns:ahyp="http://schemas.microsoft.com/office/drawing/2018/hyperlinkcolor" val="tx"/>
                    </a:ext>
                  </a:extLst>
                </a:hlinkClick>
              </a:rPr>
              <a:t> level</a:t>
            </a:r>
            <a:endParaRPr lang="en-US" sz="2200" dirty="0">
              <a:latin typeface="effra"/>
            </a:endParaRPr>
          </a:p>
          <a:p>
            <a:pPr>
              <a:spcAft>
                <a:spcPts val="3600"/>
              </a:spcAft>
            </a:pPr>
            <a:r>
              <a:rPr lang="en-US" sz="2200" dirty="0">
                <a:latin typeface="effra"/>
                <a:hlinkClick r:id="rId4">
                  <a:extLst>
                    <a:ext uri="{A12FA001-AC4F-418D-AE19-62706E023703}">
                      <ahyp:hlinkClr xmlns="" xmlns:ahyp="http://schemas.microsoft.com/office/drawing/2018/hyperlinkcolor" val="tx"/>
                    </a:ext>
                  </a:extLst>
                </a:hlinkClick>
              </a:rPr>
              <a:t>at the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corporate level </a:t>
            </a:r>
            <a:r>
              <a:rPr lang="en-US" sz="2200" dirty="0">
                <a:latin typeface="effra"/>
                <a:hlinkClick r:id="rId4">
                  <a:extLst>
                    <a:ext uri="{A12FA001-AC4F-418D-AE19-62706E023703}">
                      <ahyp:hlinkClr xmlns="" xmlns:ahyp="http://schemas.microsoft.com/office/drawing/2018/hyperlinkcolor" val="tx"/>
                    </a:ext>
                  </a:extLst>
                </a:hlinkClick>
              </a:rPr>
              <a:t>for the company’s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direct footprint</a:t>
            </a:r>
            <a:r>
              <a:rPr lang="en-US" sz="2200" dirty="0">
                <a:latin typeface="effra"/>
                <a:hlinkClick r:id="rId4">
                  <a:extLst>
                    <a:ext uri="{A12FA001-AC4F-418D-AE19-62706E023703}">
                      <ahyp:hlinkClr xmlns="" xmlns:ahyp="http://schemas.microsoft.com/office/drawing/2018/hyperlinkcolor" val="tx"/>
                    </a:ext>
                  </a:extLst>
                </a:hlinkClick>
              </a:rPr>
              <a:t> and through the company’s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value chain</a:t>
            </a:r>
            <a:r>
              <a:rPr lang="en-US" sz="2200" dirty="0">
                <a:latin typeface="effra"/>
                <a:hlinkClick r:id="rId4">
                  <a:extLst>
                    <a:ext uri="{A12FA001-AC4F-418D-AE19-62706E023703}">
                      <ahyp:hlinkClr xmlns="" xmlns:ahyp="http://schemas.microsoft.com/office/drawing/2018/hyperlinkcolor" val="tx"/>
                    </a:ext>
                  </a:extLst>
                </a:hlinkClick>
              </a:rPr>
              <a:t>;</a:t>
            </a:r>
          </a:p>
          <a:p>
            <a:pPr>
              <a:spcAft>
                <a:spcPts val="3600"/>
              </a:spcAft>
            </a:pPr>
            <a:r>
              <a:rPr lang="en-US" sz="2200" dirty="0">
                <a:latin typeface="effra"/>
                <a:hlinkClick r:id="rId4">
                  <a:extLst>
                    <a:ext uri="{A12FA001-AC4F-418D-AE19-62706E023703}">
                      <ahyp:hlinkClr xmlns="" xmlns:ahyp="http://schemas.microsoft.com/office/drawing/2018/hyperlinkcolor" val="tx"/>
                    </a:ext>
                  </a:extLst>
                </a:hlinkClick>
              </a:rPr>
              <a:t>for financial institutions, through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investment strategy </a:t>
            </a:r>
            <a:r>
              <a:rPr lang="en-US" sz="2200" dirty="0">
                <a:latin typeface="effra"/>
                <a:hlinkClick r:id="rId4">
                  <a:extLst>
                    <a:ext uri="{A12FA001-AC4F-418D-AE19-62706E023703}">
                      <ahyp:hlinkClr xmlns="" xmlns:ahyp="http://schemas.microsoft.com/office/drawing/2018/hyperlinkcolor" val="tx"/>
                    </a:ext>
                  </a:extLst>
                </a:hlinkClick>
              </a:rPr>
              <a:t>and </a:t>
            </a:r>
            <a:r>
              <a:rPr lang="en-US" sz="2200" b="1" dirty="0">
                <a:solidFill>
                  <a:srgbClr val="0070C0"/>
                </a:solidFill>
                <a:latin typeface="effra"/>
                <a:hlinkClick r:id="rId4">
                  <a:extLst>
                    <a:ext uri="{A12FA001-AC4F-418D-AE19-62706E023703}">
                      <ahyp:hlinkClr xmlns="" xmlns:ahyp="http://schemas.microsoft.com/office/drawing/2018/hyperlinkcolor" val="tx"/>
                    </a:ext>
                  </a:extLst>
                </a:hlinkClick>
              </a:rPr>
              <a:t>engagement</a:t>
            </a:r>
            <a:endParaRPr lang="en-US" sz="2200" b="1" i="0" dirty="0">
              <a:solidFill>
                <a:srgbClr val="0070C0"/>
              </a:solidFill>
              <a:effectLst/>
              <a:latin typeface="effra"/>
            </a:endParaRPr>
          </a:p>
        </p:txBody>
      </p:sp>
      <p:pic>
        <p:nvPicPr>
          <p:cNvPr id="5" name="Picture 7">
            <a:extLst>
              <a:ext uri="{FF2B5EF4-FFF2-40B4-BE49-F238E27FC236}">
                <a16:creationId xmlns:a16="http://schemas.microsoft.com/office/drawing/2014/main" id="{0B172C96-234F-446D-899A-EC103ADDAF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07035" y="1807001"/>
            <a:ext cx="2233375" cy="31380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733176"/>
      </p:ext>
    </p:extLst>
  </p:cSld>
  <p:clrMapOvr>
    <a:masterClrMapping/>
  </p:clrMapOvr>
</p:sld>
</file>

<file path=ppt/theme/theme1.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1">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onception personnalisé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3881</TotalTime>
  <Words>5670</Words>
  <Application>Microsoft Office PowerPoint</Application>
  <PresentationFormat>Widescreen</PresentationFormat>
  <Paragraphs>348</Paragraphs>
  <Slides>31</Slides>
  <Notes>31</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7" baseType="lpstr">
      <vt:lpstr>MS PGothic</vt:lpstr>
      <vt:lpstr>MS PGothic</vt:lpstr>
      <vt:lpstr>Arial</vt:lpstr>
      <vt:lpstr>Arial Unicode MS</vt:lpstr>
      <vt:lpstr>Berlin Sans FB</vt:lpstr>
      <vt:lpstr>Calibri</vt:lpstr>
      <vt:lpstr>Calibri Light</vt:lpstr>
      <vt:lpstr>effra</vt:lpstr>
      <vt:lpstr>Garamond</vt:lpstr>
      <vt:lpstr>Symbol</vt:lpstr>
      <vt:lpstr>Tahoma</vt:lpstr>
      <vt:lpstr>Times New Roman</vt:lpstr>
      <vt:lpstr>Wingdings</vt:lpstr>
      <vt:lpstr>1_Conception personnalisée</vt:lpstr>
      <vt:lpstr>2_Conception personnalisée</vt:lpstr>
      <vt:lpstr>Image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COMBO Project – Annual Report 2016</dc:title>
  <dc:creator>Hugo Rainey</dc:creator>
  <cp:lastModifiedBy>Rainey, Hugo</cp:lastModifiedBy>
  <cp:revision>1270</cp:revision>
  <dcterms:created xsi:type="dcterms:W3CDTF">2017-02-28T16:55:13Z</dcterms:created>
  <dcterms:modified xsi:type="dcterms:W3CDTF">2020-02-17T17:00:00Z</dcterms:modified>
</cp:coreProperties>
</file>